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2" r:id="rId5"/>
    <p:sldMasterId id="2147483684" r:id="rId6"/>
  </p:sldMasterIdLst>
  <p:notesMasterIdLst>
    <p:notesMasterId r:id="rId14"/>
  </p:notesMasterIdLst>
  <p:sldIdLst>
    <p:sldId id="256" r:id="rId7"/>
    <p:sldId id="257" r:id="rId8"/>
    <p:sldId id="259" r:id="rId9"/>
    <p:sldId id="263" r:id="rId10"/>
    <p:sldId id="261" r:id="rId11"/>
    <p:sldId id="260"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C9E8"/>
    <a:srgbClr val="EA1D76"/>
    <a:srgbClr val="55565A"/>
    <a:srgbClr val="1539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2" autoAdjust="0"/>
    <p:restoredTop sz="94613" autoAdjust="0"/>
  </p:normalViewPr>
  <p:slideViewPr>
    <p:cSldViewPr snapToGrid="0" snapToObjects="1">
      <p:cViewPr varScale="1">
        <p:scale>
          <a:sx n="62" d="100"/>
          <a:sy n="62" d="100"/>
        </p:scale>
        <p:origin x="804" y="2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https://northerngas.sharepoint.com/sites/HREmployees/Gender%20Pay%20Reporting/2021/Updated%20Reports/GPG%20Percentage%20Results%20April%20202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northerngas.sharepoint.com/sites/HREmployees/Gender%20Pay%20Reporting/2021/Updated%20Reports/GPG%20Percentage%20Results%20April%202021.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Mean</a:t>
            </a:r>
            <a:r>
              <a:rPr lang="en-US" baseline="0"/>
              <a:t> Pay = 11.2%</a:t>
            </a:r>
          </a:p>
          <a:p>
            <a:pPr>
              <a:defRPr/>
            </a:pPr>
            <a:r>
              <a:rPr lang="en-US" baseline="0"/>
              <a:t>Median Pay = 16.6%</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DBF7-4C45-9865-6C024BEAFAEB}"/>
              </c:ext>
            </c:extLst>
          </c:dPt>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3-DBF7-4C45-9865-6C024BEAFAEB}"/>
              </c:ext>
            </c:extLst>
          </c:dPt>
          <c:dLbls>
            <c:dLbl>
              <c:idx val="0"/>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2A1739A1-E208-4CD2-857C-7CC830CAF9DE}" type="VALUE">
                      <a:rPr lang="en-US" sz="1200"/>
                      <a:pPr>
                        <a:defRPr/>
                      </a:pPr>
                      <a:t>[VALUE]</a:t>
                    </a:fld>
                    <a:r>
                      <a:rPr lang="en-US" sz="1200"/>
                      <a:t>%</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5138888888888888"/>
                      <c:h val="0.12152777777777778"/>
                    </c:manualLayout>
                  </c15:layout>
                  <c15:dlblFieldTable/>
                  <c15:showDataLabelsRange val="0"/>
                </c:ext>
                <c:ext xmlns:c16="http://schemas.microsoft.com/office/drawing/2014/chart" uri="{C3380CC4-5D6E-409C-BE32-E72D297353CC}">
                  <c16:uniqueId val="{00000001-DBF7-4C45-9865-6C024BEAFAEB}"/>
                </c:ext>
              </c:extLst>
            </c:dLbl>
            <c:dLbl>
              <c:idx val="1"/>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73B0DE4B-9BA1-4D70-9B5D-D612983AD316}" type="VALUE">
                      <a:rPr lang="en-US" sz="1200"/>
                      <a:pPr>
                        <a:defRPr/>
                      </a:pPr>
                      <a:t>[VALUE]</a:t>
                    </a:fld>
                    <a:r>
                      <a:rPr lang="en-US" sz="1200"/>
                      <a:t>%</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4097222222222222"/>
                      <c:h val="0.13078703703703703"/>
                    </c:manualLayout>
                  </c15:layout>
                  <c15:dlblFieldTable/>
                  <c15:showDataLabelsRange val="0"/>
                </c:ext>
                <c:ext xmlns:c16="http://schemas.microsoft.com/office/drawing/2014/chart" uri="{C3380CC4-5D6E-409C-BE32-E72D297353CC}">
                  <c16:uniqueId val="{00000003-DBF7-4C45-9865-6C024BEAFAE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Sheet1!$L$1:$M$1</c:f>
              <c:strCache>
                <c:ptCount val="2"/>
                <c:pt idx="0">
                  <c:v>Pay Mean</c:v>
                </c:pt>
                <c:pt idx="1">
                  <c:v>Pay Median</c:v>
                </c:pt>
              </c:strCache>
            </c:strRef>
          </c:cat>
          <c:val>
            <c:numRef>
              <c:f>Sheet1!$L$2:$M$2</c:f>
              <c:numCache>
                <c:formatCode>#,##0.0</c:formatCode>
                <c:ptCount val="2"/>
                <c:pt idx="0">
                  <c:v>11.2</c:v>
                </c:pt>
                <c:pt idx="1">
                  <c:v>16.600000000000001</c:v>
                </c:pt>
              </c:numCache>
            </c:numRef>
          </c:val>
          <c:extLst>
            <c:ext xmlns:c16="http://schemas.microsoft.com/office/drawing/2014/chart" uri="{C3380CC4-5D6E-409C-BE32-E72D297353CC}">
              <c16:uniqueId val="{00000004-E8B0-4403-839E-38E4E00D6153}"/>
            </c:ext>
          </c:extLst>
        </c:ser>
        <c:dLbls>
          <c:showLegendKey val="0"/>
          <c:showVal val="0"/>
          <c:showCatName val="0"/>
          <c:showSerName val="0"/>
          <c:showPercent val="0"/>
          <c:showBubbleSize val="0"/>
        </c:dLbls>
        <c:gapWidth val="100"/>
        <c:axId val="782760111"/>
        <c:axId val="782758863"/>
      </c:barChart>
      <c:catAx>
        <c:axId val="782760111"/>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2758863"/>
        <c:crosses val="autoZero"/>
        <c:auto val="1"/>
        <c:lblAlgn val="ctr"/>
        <c:lblOffset val="100"/>
        <c:noMultiLvlLbl val="0"/>
      </c:catAx>
      <c:valAx>
        <c:axId val="782758863"/>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27601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Bonus Mean = 43%</a:t>
            </a:r>
          </a:p>
          <a:p>
            <a:pPr>
              <a:defRPr/>
            </a:pPr>
            <a:r>
              <a:rPr lang="en-GB"/>
              <a:t>Bonus</a:t>
            </a:r>
            <a:r>
              <a:rPr lang="en-GB" baseline="0"/>
              <a:t> Median = 60.6%</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w="19050">
              <a:solidFill>
                <a:schemeClr val="lt1"/>
              </a:solidFill>
            </a:ln>
            <a:effectLst/>
          </c:spPr>
          <c:invertIfNegative val="0"/>
          <c:dPt>
            <c:idx val="0"/>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1-7F33-47D2-A003-0A3EF5F9E315}"/>
              </c:ext>
            </c:extLst>
          </c:dPt>
          <c:dPt>
            <c:idx val="1"/>
            <c:invertIfNegative val="0"/>
            <c:bubble3D val="0"/>
            <c:explosion val="17"/>
            <c:spPr>
              <a:solidFill>
                <a:schemeClr val="accent1"/>
              </a:solidFill>
              <a:ln w="19050">
                <a:solidFill>
                  <a:schemeClr val="lt1"/>
                </a:solidFill>
              </a:ln>
              <a:effectLst/>
            </c:spPr>
            <c:extLst>
              <c:ext xmlns:c16="http://schemas.microsoft.com/office/drawing/2014/chart" uri="{C3380CC4-5D6E-409C-BE32-E72D297353CC}">
                <c16:uniqueId val="{00000003-7F33-47D2-A003-0A3EF5F9E315}"/>
              </c:ext>
            </c:extLst>
          </c:dPt>
          <c:dLbls>
            <c:dLbl>
              <c:idx val="0"/>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F88532D8-B178-43BB-B3F5-C9B0A27417AC}" type="VALUE">
                      <a:rPr lang="en-US" sz="1200"/>
                      <a:pPr>
                        <a:defRPr/>
                      </a:pPr>
                      <a:t>[VALUE]</a:t>
                    </a:fld>
                    <a:r>
                      <a:rPr lang="en-US" sz="1200"/>
                      <a:t>%</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7708333333333334"/>
                      <c:h val="0.19097222222222221"/>
                    </c:manualLayout>
                  </c15:layout>
                  <c15:dlblFieldTable/>
                  <c15:showDataLabelsRange val="0"/>
                </c:ext>
                <c:ext xmlns:c16="http://schemas.microsoft.com/office/drawing/2014/chart" uri="{C3380CC4-5D6E-409C-BE32-E72D297353CC}">
                  <c16:uniqueId val="{00000001-7F33-47D2-A003-0A3EF5F9E315}"/>
                </c:ext>
              </c:extLst>
            </c:dLbl>
            <c:dLbl>
              <c:idx val="1"/>
              <c:tx>
                <c:rich>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fld id="{9F20002B-92C7-49FE-B93B-26AA8D5C65E4}" type="VALUE">
                      <a:rPr lang="en-US" sz="1200"/>
                      <a:pPr>
                        <a:defRPr/>
                      </a:pPr>
                      <a:t>[VALUE]</a:t>
                    </a:fld>
                    <a:r>
                      <a:rPr lang="en-US" sz="1200"/>
                      <a:t>%</a:t>
                    </a:r>
                  </a:p>
                </c:rich>
              </c:tx>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7986111111111111"/>
                      <c:h val="0.18171296296296294"/>
                    </c:manualLayout>
                  </c15:layout>
                  <c15:dlblFieldTable/>
                  <c15:showDataLabelsRange val="0"/>
                </c:ext>
                <c:ext xmlns:c16="http://schemas.microsoft.com/office/drawing/2014/chart" uri="{C3380CC4-5D6E-409C-BE32-E72D297353CC}">
                  <c16:uniqueId val="{00000003-7F33-47D2-A003-0A3EF5F9E31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Sheet1!$N$1:$O$1</c:f>
              <c:strCache>
                <c:ptCount val="2"/>
                <c:pt idx="0">
                  <c:v>Bonus Mean</c:v>
                </c:pt>
                <c:pt idx="1">
                  <c:v>Bonus Median</c:v>
                </c:pt>
              </c:strCache>
            </c:strRef>
          </c:cat>
          <c:val>
            <c:numRef>
              <c:f>Sheet1!$N$2:$O$2</c:f>
              <c:numCache>
                <c:formatCode>#,##0.0</c:formatCode>
                <c:ptCount val="2"/>
                <c:pt idx="0">
                  <c:v>43</c:v>
                </c:pt>
                <c:pt idx="1">
                  <c:v>60.6</c:v>
                </c:pt>
              </c:numCache>
            </c:numRef>
          </c:val>
          <c:extLst>
            <c:ext xmlns:c16="http://schemas.microsoft.com/office/drawing/2014/chart" uri="{C3380CC4-5D6E-409C-BE32-E72D297353CC}">
              <c16:uniqueId val="{00000004-7F33-47D2-A003-0A3EF5F9E315}"/>
            </c:ext>
          </c:extLst>
        </c:ser>
        <c:dLbls>
          <c:showLegendKey val="0"/>
          <c:showVal val="0"/>
          <c:showCatName val="0"/>
          <c:showSerName val="0"/>
          <c:showPercent val="0"/>
          <c:showBubbleSize val="0"/>
        </c:dLbls>
        <c:gapWidth val="100"/>
        <c:axId val="784170015"/>
        <c:axId val="784170431"/>
      </c:barChart>
      <c:catAx>
        <c:axId val="784170015"/>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4170431"/>
        <c:crosses val="autoZero"/>
        <c:auto val="1"/>
        <c:lblAlgn val="ctr"/>
        <c:lblOffset val="100"/>
        <c:noMultiLvlLbl val="0"/>
      </c:catAx>
      <c:valAx>
        <c:axId val="784170431"/>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41700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FA7A0F-90DA-41EB-92DA-7CEA6E398417}" type="datetimeFigureOut">
              <a:rPr lang="en-GB" smtClean="0"/>
              <a:t>18/03/2024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915C86-0370-4579-8C70-B60C3B493022}" type="slidenum">
              <a:rPr lang="en-GB" smtClean="0"/>
              <a:t>‹#›</a:t>
            </a:fld>
            <a:endParaRPr lang="en-GB"/>
          </a:p>
        </p:txBody>
      </p:sp>
    </p:spTree>
    <p:extLst>
      <p:ext uri="{BB962C8B-B14F-4D97-AF65-F5344CB8AC3E}">
        <p14:creationId xmlns:p14="http://schemas.microsoft.com/office/powerpoint/2010/main" val="2944079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915C86-0370-4579-8C70-B60C3B493022}" type="slidenum">
              <a:rPr lang="en-GB" smtClean="0"/>
              <a:t>3</a:t>
            </a:fld>
            <a:endParaRPr lang="en-GB"/>
          </a:p>
        </p:txBody>
      </p:sp>
    </p:spTree>
    <p:extLst>
      <p:ext uri="{BB962C8B-B14F-4D97-AF65-F5344CB8AC3E}">
        <p14:creationId xmlns:p14="http://schemas.microsoft.com/office/powerpoint/2010/main" val="3027744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915C86-0370-4579-8C70-B60C3B493022}" type="slidenum">
              <a:rPr lang="en-GB" smtClean="0"/>
              <a:t>4</a:t>
            </a:fld>
            <a:endParaRPr lang="en-GB"/>
          </a:p>
        </p:txBody>
      </p:sp>
    </p:spTree>
    <p:extLst>
      <p:ext uri="{BB962C8B-B14F-4D97-AF65-F5344CB8AC3E}">
        <p14:creationId xmlns:p14="http://schemas.microsoft.com/office/powerpoint/2010/main" val="1657744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3915C86-0370-4579-8C70-B60C3B493022}" type="slidenum">
              <a:rPr lang="en-GB" smtClean="0"/>
              <a:t>6</a:t>
            </a:fld>
            <a:endParaRPr lang="en-GB"/>
          </a:p>
        </p:txBody>
      </p:sp>
    </p:spTree>
    <p:extLst>
      <p:ext uri="{BB962C8B-B14F-4D97-AF65-F5344CB8AC3E}">
        <p14:creationId xmlns:p14="http://schemas.microsoft.com/office/powerpoint/2010/main" val="2552915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591243"/>
            <a:ext cx="9144000" cy="2387600"/>
          </a:xfrm>
        </p:spPr>
        <p:txBody>
          <a:bodyPr anchor="b">
            <a:normAutofit/>
          </a:bodyPr>
          <a:lstStyle>
            <a:lvl1pPr algn="l">
              <a:defRPr sz="4000" b="1">
                <a:solidFill>
                  <a:srgbClr val="153961"/>
                </a:solidFill>
              </a:defRPr>
            </a:lvl1pPr>
          </a:lstStyle>
          <a:p>
            <a:r>
              <a:rPr lang="en-US" dirty="0"/>
              <a:t>Click to edit Master title style</a:t>
            </a:r>
          </a:p>
        </p:txBody>
      </p:sp>
      <p:sp>
        <p:nvSpPr>
          <p:cNvPr id="3" name="Subtitle 2"/>
          <p:cNvSpPr>
            <a:spLocks noGrp="1"/>
          </p:cNvSpPr>
          <p:nvPr>
            <p:ph type="subTitle" idx="1"/>
          </p:nvPr>
        </p:nvSpPr>
        <p:spPr>
          <a:xfrm>
            <a:off x="762000" y="5978843"/>
            <a:ext cx="9144000" cy="1655762"/>
          </a:xfrm>
        </p:spPr>
        <p:txBody>
          <a:bodyPr/>
          <a:lstStyle>
            <a:lvl1pPr marL="0" indent="0" algn="l">
              <a:buNone/>
              <a:defRPr sz="2400">
                <a:solidFill>
                  <a:srgbClr val="15396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082238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DA347-0466-4245-9649-AA3D8018F767}"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819244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DA347-0466-4245-9649-AA3D8018F767}"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73590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895080" y="6153467"/>
            <a:ext cx="2743200" cy="365125"/>
          </a:xfrm>
        </p:spPr>
        <p:txBody>
          <a:bodyPr/>
          <a:lstStyle>
            <a:lvl1pPr>
              <a:defRPr>
                <a:solidFill>
                  <a:schemeClr val="bg1"/>
                </a:solidFill>
              </a:defRPr>
            </a:lvl1pPr>
          </a:lstStyle>
          <a:p>
            <a:fld id="{8A35E6A3-5060-F34E-80AC-AFB43E8B08E8}" type="slidenum">
              <a:rPr lang="en-US" smtClean="0"/>
              <a:pPr/>
              <a:t>‹#›</a:t>
            </a:fld>
            <a:endParaRPr lang="en-US" dirty="0"/>
          </a:p>
        </p:txBody>
      </p:sp>
    </p:spTree>
    <p:extLst>
      <p:ext uri="{BB962C8B-B14F-4D97-AF65-F5344CB8AC3E}">
        <p14:creationId xmlns:p14="http://schemas.microsoft.com/office/powerpoint/2010/main" val="20335833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E10227-1E83-2E4A-98FD-DAFDA21D602F}"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232684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E10227-1E83-2E4A-98FD-DAFDA21D602F}"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953027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AE10227-1E83-2E4A-98FD-DAFDA21D602F}"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5922874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AE10227-1E83-2E4A-98FD-DAFDA21D602F}" type="datetimeFigureOut">
              <a:rPr lang="en-US" smtClean="0"/>
              <a:t>3/18/2024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7822536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AE10227-1E83-2E4A-98FD-DAFDA21D602F}" type="datetimeFigureOut">
              <a:rPr lang="en-US" smtClean="0"/>
              <a:t>3/18/2024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2346661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E10227-1E83-2E4A-98FD-DAFDA21D602F}" type="datetimeFigureOut">
              <a:rPr lang="en-US" smtClean="0"/>
              <a:t>3/18/2024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20474395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E10227-1E83-2E4A-98FD-DAFDA21D602F}"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38137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EDA347-0466-4245-9649-AA3D8018F767}"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34523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AE10227-1E83-2E4A-98FD-DAFDA21D602F}"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10209028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E10227-1E83-2E4A-98FD-DAFDA21D602F}"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20668902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E10227-1E83-2E4A-98FD-DAFDA21D602F}"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35E6A3-5060-F34E-80AC-AFB43E8B08E8}" type="slidenum">
              <a:rPr lang="en-US" smtClean="0"/>
              <a:t>‹#›</a:t>
            </a:fld>
            <a:endParaRPr lang="en-US"/>
          </a:p>
        </p:txBody>
      </p:sp>
    </p:spTree>
    <p:extLst>
      <p:ext uri="{BB962C8B-B14F-4D97-AF65-F5344CB8AC3E}">
        <p14:creationId xmlns:p14="http://schemas.microsoft.com/office/powerpoint/2010/main" val="5294284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591243"/>
            <a:ext cx="9144000" cy="2387600"/>
          </a:xfrm>
        </p:spPr>
        <p:txBody>
          <a:bodyPr anchor="b">
            <a:normAutofit/>
          </a:bodyPr>
          <a:lstStyle>
            <a:lvl1pPr algn="l">
              <a:defRPr sz="4000" b="1">
                <a:solidFill>
                  <a:srgbClr val="153961"/>
                </a:solidFill>
              </a:defRPr>
            </a:lvl1pPr>
          </a:lstStyle>
          <a:p>
            <a:r>
              <a:rPr lang="en-US" dirty="0"/>
              <a:t>Click to edit Master title style</a:t>
            </a:r>
          </a:p>
        </p:txBody>
      </p:sp>
      <p:sp>
        <p:nvSpPr>
          <p:cNvPr id="3" name="Subtitle 2"/>
          <p:cNvSpPr>
            <a:spLocks noGrp="1"/>
          </p:cNvSpPr>
          <p:nvPr>
            <p:ph type="subTitle" idx="1"/>
          </p:nvPr>
        </p:nvSpPr>
        <p:spPr>
          <a:xfrm>
            <a:off x="762000" y="5978843"/>
            <a:ext cx="9144000" cy="1655762"/>
          </a:xfrm>
        </p:spPr>
        <p:txBody>
          <a:bodyPr/>
          <a:lstStyle>
            <a:lvl1pPr marL="0" indent="0" algn="l">
              <a:buNone/>
              <a:defRPr sz="2400">
                <a:solidFill>
                  <a:srgbClr val="15396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2082238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9817BAA-98AD-D548-9BFC-A6DC27A380B1}"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1780085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17BAA-98AD-D548-9BFC-A6DC27A380B1}"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13827749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817BAA-98AD-D548-9BFC-A6DC27A380B1}"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2454469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9817BAA-98AD-D548-9BFC-A6DC27A380B1}"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7038485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9817BAA-98AD-D548-9BFC-A6DC27A380B1}" type="datetimeFigureOut">
              <a:rPr lang="en-US" smtClean="0"/>
              <a:t>3/18/2024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2429715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9817BAA-98AD-D548-9BFC-A6DC27A380B1}" type="datetimeFigureOut">
              <a:rPr lang="en-US" smtClean="0"/>
              <a:t>3/18/2024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204868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EDA347-0466-4245-9649-AA3D8018F767}"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60796435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17BAA-98AD-D548-9BFC-A6DC27A380B1}" type="datetimeFigureOut">
              <a:rPr lang="en-US" smtClean="0"/>
              <a:t>3/18/2024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6229781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817BAA-98AD-D548-9BFC-A6DC27A380B1}"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557937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817BAA-98AD-D548-9BFC-A6DC27A380B1}"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42300549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17BAA-98AD-D548-9BFC-A6DC27A380B1}"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20753942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817BAA-98AD-D548-9BFC-A6DC27A380B1}" type="datetimeFigureOut">
              <a:rPr lang="en-US" smtClean="0"/>
              <a:t>3/18/2024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F6B1A4-85DE-FA4B-AA33-A4DD4B088201}" type="slidenum">
              <a:rPr lang="en-US" smtClean="0"/>
              <a:t>‹#›</a:t>
            </a:fld>
            <a:endParaRPr lang="en-US"/>
          </a:p>
        </p:txBody>
      </p:sp>
    </p:spTree>
    <p:extLst>
      <p:ext uri="{BB962C8B-B14F-4D97-AF65-F5344CB8AC3E}">
        <p14:creationId xmlns:p14="http://schemas.microsoft.com/office/powerpoint/2010/main" val="1721681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EDA347-0466-4245-9649-AA3D8018F767}"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32975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EDA347-0466-4245-9649-AA3D8018F767}" type="datetimeFigureOut">
              <a:rPr lang="en-US" smtClean="0"/>
              <a:t>3/18/2024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695786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EDA347-0466-4245-9649-AA3D8018F767}" type="datetimeFigureOut">
              <a:rPr lang="en-US" smtClean="0"/>
              <a:t>3/18/2024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834125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EDA347-0466-4245-9649-AA3D8018F767}" type="datetimeFigureOut">
              <a:rPr lang="en-US" smtClean="0"/>
              <a:t>3/18/2024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165664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EDA347-0466-4245-9649-AA3D8018F767}"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984179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9EDA347-0466-4245-9649-AA3D8018F767}" type="datetimeFigureOut">
              <a:rPr lang="en-US" smtClean="0"/>
              <a:t>3/18/2024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1DCAC4-04FF-FE46-9E2A-1B373D0E96DB}" type="slidenum">
              <a:rPr lang="en-US" smtClean="0"/>
              <a:t>‹#›</a:t>
            </a:fld>
            <a:endParaRPr lang="en-US"/>
          </a:p>
        </p:txBody>
      </p:sp>
    </p:spTree>
    <p:extLst>
      <p:ext uri="{BB962C8B-B14F-4D97-AF65-F5344CB8AC3E}">
        <p14:creationId xmlns:p14="http://schemas.microsoft.com/office/powerpoint/2010/main" val="1986853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EDA347-0466-4245-9649-AA3D8018F767}" type="datetimeFigureOut">
              <a:rPr lang="en-US" smtClean="0"/>
              <a:t>3/18/2024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1DCAC4-04FF-FE46-9E2A-1B373D0E96DB}" type="slidenum">
              <a:rPr lang="en-US" smtClean="0"/>
              <a:t>‹#›</a:t>
            </a:fld>
            <a:endParaRPr lang="en-US"/>
          </a:p>
        </p:txBody>
      </p:sp>
    </p:spTree>
    <p:extLst>
      <p:ext uri="{BB962C8B-B14F-4D97-AF65-F5344CB8AC3E}">
        <p14:creationId xmlns:p14="http://schemas.microsoft.com/office/powerpoint/2010/main" val="14508084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4"/>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E10227-1E83-2E4A-98FD-DAFDA21D602F}" type="datetimeFigureOut">
              <a:rPr lang="en-US" smtClean="0"/>
              <a:t>3/18/2024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35E6A3-5060-F34E-80AC-AFB43E8B08E8}" type="slidenum">
              <a:rPr lang="en-US" smtClean="0"/>
              <a:t>‹#›</a:t>
            </a:fld>
            <a:endParaRPr lang="en-US"/>
          </a:p>
        </p:txBody>
      </p:sp>
    </p:spTree>
    <p:extLst>
      <p:ext uri="{BB962C8B-B14F-4D97-AF65-F5344CB8AC3E}">
        <p14:creationId xmlns:p14="http://schemas.microsoft.com/office/powerpoint/2010/main" val="7268947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9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1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17BAA-98AD-D548-9BFC-A6DC27A380B1}" type="datetimeFigureOut">
              <a:rPr lang="en-US" smtClean="0"/>
              <a:t>3/18/2024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6B1A4-85DE-FA4B-AA33-A4DD4B088201}" type="slidenum">
              <a:rPr lang="en-US" smtClean="0"/>
              <a:t>‹#›</a:t>
            </a:fld>
            <a:endParaRPr lang="en-US"/>
          </a:p>
        </p:txBody>
      </p:sp>
    </p:spTree>
    <p:extLst>
      <p:ext uri="{BB962C8B-B14F-4D97-AF65-F5344CB8AC3E}">
        <p14:creationId xmlns:p14="http://schemas.microsoft.com/office/powerpoint/2010/main" val="3993531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500882" y="3591243"/>
            <a:ext cx="9144001" cy="2387600"/>
          </a:xfrm>
        </p:spPr>
        <p:txBody>
          <a:bodyPr/>
          <a:lstStyle/>
          <a:p>
            <a:r>
              <a:rPr lang="en-US" dirty="0">
                <a:solidFill>
                  <a:schemeClr val="bg1"/>
                </a:solidFill>
              </a:rPr>
              <a:t>Gender pay report</a:t>
            </a:r>
          </a:p>
        </p:txBody>
      </p:sp>
      <p:sp>
        <p:nvSpPr>
          <p:cNvPr id="7" name="Subtitle 6"/>
          <p:cNvSpPr>
            <a:spLocks noGrp="1"/>
          </p:cNvSpPr>
          <p:nvPr>
            <p:ph type="subTitle" idx="1"/>
          </p:nvPr>
        </p:nvSpPr>
        <p:spPr>
          <a:xfrm>
            <a:off x="500882" y="5978843"/>
            <a:ext cx="9144001" cy="1655762"/>
          </a:xfrm>
        </p:spPr>
        <p:txBody>
          <a:bodyPr/>
          <a:lstStyle/>
          <a:p>
            <a:r>
              <a:rPr lang="en-US" dirty="0">
                <a:solidFill>
                  <a:srgbClr val="FFFFFF"/>
                </a:solidFill>
              </a:rPr>
              <a:t>April 2021</a:t>
            </a:r>
          </a:p>
        </p:txBody>
      </p:sp>
    </p:spTree>
    <p:extLst>
      <p:ext uri="{BB962C8B-B14F-4D97-AF65-F5344CB8AC3E}">
        <p14:creationId xmlns:p14="http://schemas.microsoft.com/office/powerpoint/2010/main" val="1740656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6675120" cy="646331"/>
          </a:xfrm>
          <a:prstGeom prst="rect">
            <a:avLst/>
          </a:prstGeom>
          <a:noFill/>
        </p:spPr>
        <p:txBody>
          <a:bodyPr wrap="square" rtlCol="0">
            <a:spAutoFit/>
          </a:bodyPr>
          <a:lstStyle/>
          <a:p>
            <a:r>
              <a:rPr lang="en-US" sz="3600" b="1" dirty="0">
                <a:solidFill>
                  <a:schemeClr val="bg1"/>
                </a:solidFill>
              </a:rPr>
              <a:t>Annual Gender Pay Reporting</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80" y="1834417"/>
            <a:ext cx="5415280" cy="523220"/>
          </a:xfrm>
          <a:prstGeom prst="rect">
            <a:avLst/>
          </a:prstGeom>
          <a:noFill/>
        </p:spPr>
        <p:txBody>
          <a:bodyPr wrap="square" rtlCol="0">
            <a:spAutoFit/>
          </a:bodyPr>
          <a:lstStyle/>
          <a:p>
            <a:r>
              <a:rPr lang="en-US" sz="2800" b="0" dirty="0">
                <a:solidFill>
                  <a:srgbClr val="153961"/>
                </a:solidFill>
              </a:rPr>
              <a:t>What is the gender </a:t>
            </a:r>
            <a:r>
              <a:rPr lang="en-US" sz="2800" dirty="0">
                <a:solidFill>
                  <a:srgbClr val="153961"/>
                </a:solidFill>
              </a:rPr>
              <a:t>p</a:t>
            </a:r>
            <a:r>
              <a:rPr lang="en-US" sz="2800" b="0" dirty="0">
                <a:solidFill>
                  <a:srgbClr val="153961"/>
                </a:solidFill>
              </a:rPr>
              <a:t>ay </a:t>
            </a:r>
            <a:r>
              <a:rPr lang="en-US" sz="2800" dirty="0">
                <a:solidFill>
                  <a:srgbClr val="153961"/>
                </a:solidFill>
              </a:rPr>
              <a:t>g</a:t>
            </a:r>
            <a:r>
              <a:rPr lang="en-US" sz="2800" b="0" dirty="0">
                <a:solidFill>
                  <a:srgbClr val="153961"/>
                </a:solidFill>
              </a:rPr>
              <a:t>ap?</a:t>
            </a:r>
          </a:p>
        </p:txBody>
      </p:sp>
      <p:sp>
        <p:nvSpPr>
          <p:cNvPr id="7" name="TextBox 6"/>
          <p:cNvSpPr txBox="1"/>
          <p:nvPr/>
        </p:nvSpPr>
        <p:spPr>
          <a:xfrm>
            <a:off x="640080" y="2381119"/>
            <a:ext cx="10980566" cy="2554545"/>
          </a:xfrm>
          <a:prstGeom prst="rect">
            <a:avLst/>
          </a:prstGeom>
          <a:noFill/>
        </p:spPr>
        <p:txBody>
          <a:bodyPr wrap="square" rtlCol="0">
            <a:spAutoFit/>
          </a:bodyPr>
          <a:lstStyle/>
          <a:p>
            <a:r>
              <a:rPr lang="en-US" sz="1200" dirty="0">
                <a:solidFill>
                  <a:srgbClr val="55565A"/>
                </a:solidFill>
              </a:rPr>
              <a:t>It is the difference between women’s and men’s average monthly (full time equivalent) earnings which is expressed a percentage of men’s earnings.</a:t>
            </a:r>
          </a:p>
          <a:p>
            <a:endParaRPr lang="en-US" sz="1200" b="0" dirty="0">
              <a:solidFill>
                <a:srgbClr val="55565A"/>
              </a:solidFill>
            </a:endParaRPr>
          </a:p>
          <a:p>
            <a:r>
              <a:rPr lang="en-US" sz="1200" dirty="0">
                <a:solidFill>
                  <a:srgbClr val="55565A"/>
                </a:solidFill>
              </a:rPr>
              <a:t>It is different to “equal pay” which looks at pay for men and women who perform the same role.</a:t>
            </a:r>
            <a:r>
              <a:rPr lang="en-US" sz="1200" b="0" dirty="0">
                <a:solidFill>
                  <a:srgbClr val="55565A"/>
                </a:solidFill>
              </a:rPr>
              <a:t> </a:t>
            </a:r>
          </a:p>
          <a:p>
            <a:endParaRPr lang="en-US" sz="1200" dirty="0">
              <a:solidFill>
                <a:srgbClr val="55565A"/>
              </a:solidFill>
            </a:endParaRPr>
          </a:p>
          <a:p>
            <a:r>
              <a:rPr lang="en-US" sz="2800" dirty="0">
                <a:solidFill>
                  <a:srgbClr val="153961"/>
                </a:solidFill>
              </a:rPr>
              <a:t>Why is NGN reporting on its gender pay gap?</a:t>
            </a:r>
          </a:p>
          <a:p>
            <a:endParaRPr lang="en-US" sz="1200" dirty="0">
              <a:solidFill>
                <a:srgbClr val="55565A"/>
              </a:solidFill>
            </a:endParaRPr>
          </a:p>
          <a:p>
            <a:r>
              <a:rPr lang="en-US" sz="1200" dirty="0">
                <a:solidFill>
                  <a:srgbClr val="55565A"/>
                </a:solidFill>
              </a:rPr>
              <a:t>Parliament introduced new legislation (Equality Act 2010 Regulations 2017) which requires large employers like ours to publish their Gender Pay information with effect from April 2018. </a:t>
            </a:r>
          </a:p>
          <a:p>
            <a:endParaRPr lang="en-US" sz="1200" dirty="0">
              <a:solidFill>
                <a:srgbClr val="55565A"/>
              </a:solidFill>
            </a:endParaRPr>
          </a:p>
          <a:p>
            <a:r>
              <a:rPr lang="en-US" sz="1200" dirty="0">
                <a:solidFill>
                  <a:srgbClr val="55565A"/>
                </a:solidFill>
              </a:rPr>
              <a:t>The report considers direct employees of NGN Limited and NGN Operations Limited. Our calculations follow the guidance set out in the Government legislation. </a:t>
            </a:r>
          </a:p>
          <a:p>
            <a:endParaRPr lang="en-US" sz="1200" dirty="0">
              <a:solidFill>
                <a:srgbClr val="55565A"/>
              </a:solidFill>
            </a:endParaRPr>
          </a:p>
          <a:p>
            <a:r>
              <a:rPr lang="en-US" sz="1200" dirty="0">
                <a:solidFill>
                  <a:srgbClr val="55565A"/>
                </a:solidFill>
              </a:rPr>
              <a:t>We commit to publish the report on our external website and on (https://www.gov.uk/report-gender-pay-gap-data ) where it will be available to upload for a period of 3 years.</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spTree>
    <p:extLst>
      <p:ext uri="{BB962C8B-B14F-4D97-AF65-F5344CB8AC3E}">
        <p14:creationId xmlns:p14="http://schemas.microsoft.com/office/powerpoint/2010/main" val="476933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Report as at April 2021</a:t>
            </a:r>
          </a:p>
        </p:txBody>
      </p:sp>
      <p:sp>
        <p:nvSpPr>
          <p:cNvPr id="4" name="TextBox 3"/>
          <p:cNvSpPr txBox="1"/>
          <p:nvPr/>
        </p:nvSpPr>
        <p:spPr>
          <a:xfrm>
            <a:off x="680720" y="894258"/>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80" y="1834417"/>
            <a:ext cx="3132930" cy="523220"/>
          </a:xfrm>
          <a:prstGeom prst="rect">
            <a:avLst/>
          </a:prstGeom>
          <a:noFill/>
        </p:spPr>
        <p:txBody>
          <a:bodyPr wrap="square" rtlCol="0">
            <a:spAutoFit/>
          </a:bodyPr>
          <a:lstStyle/>
          <a:p>
            <a:r>
              <a:rPr lang="en-US" sz="2800" b="0" dirty="0">
                <a:solidFill>
                  <a:srgbClr val="153961"/>
                </a:solidFill>
              </a:rPr>
              <a:t>Gender Pay Gap %</a:t>
            </a:r>
          </a:p>
        </p:txBody>
      </p:sp>
      <p:sp>
        <p:nvSpPr>
          <p:cNvPr id="7" name="TextBox 6"/>
          <p:cNvSpPr txBox="1"/>
          <p:nvPr/>
        </p:nvSpPr>
        <p:spPr>
          <a:xfrm>
            <a:off x="640080" y="3295519"/>
            <a:ext cx="4667643" cy="830997"/>
          </a:xfrm>
          <a:prstGeom prst="rect">
            <a:avLst/>
          </a:prstGeom>
          <a:noFill/>
        </p:spPr>
        <p:txBody>
          <a:bodyPr wrap="square" rtlCol="0">
            <a:spAutoFit/>
          </a:bodyPr>
          <a:lstStyle/>
          <a:p>
            <a:r>
              <a:rPr lang="en-US" sz="1600" b="0" dirty="0">
                <a:solidFill>
                  <a:srgbClr val="55565A"/>
                </a:solidFill>
              </a:rPr>
              <a:t>Percentage difference between male and female mean and median pay for the period. Females make up 17.4% of the total workforce.</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graphicFrame>
        <p:nvGraphicFramePr>
          <p:cNvPr id="13" name="Chart 12">
            <a:extLst>
              <a:ext uri="{FF2B5EF4-FFF2-40B4-BE49-F238E27FC236}">
                <a16:creationId xmlns:a16="http://schemas.microsoft.com/office/drawing/2014/main" id="{F08F2628-4DC4-49D8-A273-081F4FA04B4E}"/>
              </a:ext>
            </a:extLst>
          </p:cNvPr>
          <p:cNvGraphicFramePr>
            <a:graphicFrameLocks/>
          </p:cNvGraphicFramePr>
          <p:nvPr>
            <p:extLst>
              <p:ext uri="{D42A27DB-BD31-4B8C-83A1-F6EECF244321}">
                <p14:modId xmlns:p14="http://schemas.microsoft.com/office/powerpoint/2010/main" val="3502835245"/>
              </p:ext>
            </p:extLst>
          </p:nvPr>
        </p:nvGraphicFramePr>
        <p:xfrm>
          <a:off x="5665433" y="2364295"/>
          <a:ext cx="5129814" cy="32070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04817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Report as at April 2021</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79" y="1834417"/>
            <a:ext cx="3723761" cy="523220"/>
          </a:xfrm>
          <a:prstGeom prst="rect">
            <a:avLst/>
          </a:prstGeom>
          <a:noFill/>
        </p:spPr>
        <p:txBody>
          <a:bodyPr wrap="square" rtlCol="0">
            <a:spAutoFit/>
          </a:bodyPr>
          <a:lstStyle/>
          <a:p>
            <a:r>
              <a:rPr lang="en-US" sz="2800" b="0" dirty="0">
                <a:solidFill>
                  <a:srgbClr val="153961"/>
                </a:solidFill>
              </a:rPr>
              <a:t>Gender Bonus Gap %</a:t>
            </a:r>
          </a:p>
        </p:txBody>
      </p:sp>
      <p:sp>
        <p:nvSpPr>
          <p:cNvPr id="7" name="TextBox 6"/>
          <p:cNvSpPr txBox="1"/>
          <p:nvPr/>
        </p:nvSpPr>
        <p:spPr>
          <a:xfrm>
            <a:off x="544078" y="3108843"/>
            <a:ext cx="4487722" cy="1323439"/>
          </a:xfrm>
          <a:prstGeom prst="rect">
            <a:avLst/>
          </a:prstGeom>
          <a:noFill/>
        </p:spPr>
        <p:txBody>
          <a:bodyPr wrap="square" rtlCol="0">
            <a:spAutoFit/>
          </a:bodyPr>
          <a:lstStyle/>
          <a:p>
            <a:r>
              <a:rPr lang="en-US" sz="1600" b="0" dirty="0">
                <a:solidFill>
                  <a:srgbClr val="55565A"/>
                </a:solidFill>
              </a:rPr>
              <a:t>Difference between male and female mean, and median bonus pay for the period. </a:t>
            </a:r>
          </a:p>
          <a:p>
            <a:r>
              <a:rPr lang="en-US" sz="1600" b="0" dirty="0">
                <a:solidFill>
                  <a:srgbClr val="55565A"/>
                </a:solidFill>
              </a:rPr>
              <a:t>72.5% of NGNs females received bonus </a:t>
            </a:r>
            <a:r>
              <a:rPr lang="en-US" sz="1600" dirty="0">
                <a:solidFill>
                  <a:srgbClr val="55565A"/>
                </a:solidFill>
              </a:rPr>
              <a:t>pay </a:t>
            </a:r>
            <a:r>
              <a:rPr lang="en-US" sz="1600" b="0" dirty="0">
                <a:solidFill>
                  <a:srgbClr val="55565A"/>
                </a:solidFill>
              </a:rPr>
              <a:t>and 73.5% of NGNs males received bonus / incentive pay in the period.</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graphicFrame>
        <p:nvGraphicFramePr>
          <p:cNvPr id="13" name="Chart 12">
            <a:extLst>
              <a:ext uri="{FF2B5EF4-FFF2-40B4-BE49-F238E27FC236}">
                <a16:creationId xmlns:a16="http://schemas.microsoft.com/office/drawing/2014/main" id="{3BE46134-EE46-48C7-A375-54B9F772E8CB}"/>
              </a:ext>
            </a:extLst>
          </p:cNvPr>
          <p:cNvGraphicFramePr>
            <a:graphicFrameLocks/>
          </p:cNvGraphicFramePr>
          <p:nvPr>
            <p:extLst>
              <p:ext uri="{D42A27DB-BD31-4B8C-83A1-F6EECF244321}">
                <p14:modId xmlns:p14="http://schemas.microsoft.com/office/powerpoint/2010/main" val="927965627"/>
              </p:ext>
            </p:extLst>
          </p:nvPr>
        </p:nvGraphicFramePr>
        <p:xfrm>
          <a:off x="5699760" y="2357636"/>
          <a:ext cx="5415280" cy="33268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86039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Report as at 5 April 2021</a:t>
            </a:r>
          </a:p>
        </p:txBody>
      </p:sp>
      <p:sp>
        <p:nvSpPr>
          <p:cNvPr id="5" name="TextBox 4"/>
          <p:cNvSpPr txBox="1"/>
          <p:nvPr/>
        </p:nvSpPr>
        <p:spPr>
          <a:xfrm>
            <a:off x="640080" y="1834417"/>
            <a:ext cx="5415280" cy="523220"/>
          </a:xfrm>
          <a:prstGeom prst="rect">
            <a:avLst/>
          </a:prstGeom>
          <a:noFill/>
        </p:spPr>
        <p:txBody>
          <a:bodyPr wrap="square" rtlCol="0">
            <a:spAutoFit/>
          </a:bodyPr>
          <a:lstStyle/>
          <a:p>
            <a:r>
              <a:rPr lang="en-US" sz="2800" b="0" dirty="0">
                <a:solidFill>
                  <a:srgbClr val="153961"/>
                </a:solidFill>
              </a:rPr>
              <a:t>Quartiles %</a:t>
            </a:r>
          </a:p>
        </p:txBody>
      </p:sp>
      <p:sp>
        <p:nvSpPr>
          <p:cNvPr id="7" name="TextBox 6"/>
          <p:cNvSpPr txBox="1"/>
          <p:nvPr/>
        </p:nvSpPr>
        <p:spPr>
          <a:xfrm>
            <a:off x="640080" y="2785677"/>
            <a:ext cx="4097919" cy="830997"/>
          </a:xfrm>
          <a:prstGeom prst="rect">
            <a:avLst/>
          </a:prstGeom>
          <a:noFill/>
        </p:spPr>
        <p:txBody>
          <a:bodyPr wrap="square" rtlCol="0">
            <a:spAutoFit/>
          </a:bodyPr>
          <a:lstStyle/>
          <a:p>
            <a:r>
              <a:rPr lang="en-US" sz="1200" dirty="0">
                <a:solidFill>
                  <a:srgbClr val="55565A"/>
                </a:solidFill>
              </a:rPr>
              <a:t>Proportion of males and females across four equal size </a:t>
            </a:r>
          </a:p>
          <a:p>
            <a:r>
              <a:rPr lang="en-US" sz="1200" dirty="0">
                <a:solidFill>
                  <a:srgbClr val="55565A"/>
                </a:solidFill>
              </a:rPr>
              <a:t>quartiles for the pay period including 5 April 2021. </a:t>
            </a:r>
          </a:p>
          <a:p>
            <a:endParaRPr lang="en-US" sz="1200" b="0" dirty="0">
              <a:solidFill>
                <a:srgbClr val="55565A"/>
              </a:solidFill>
            </a:endParaRPr>
          </a:p>
          <a:p>
            <a:r>
              <a:rPr lang="en-US" sz="1200" b="0" dirty="0">
                <a:solidFill>
                  <a:srgbClr val="55565A"/>
                </a:solidFill>
              </a:rPr>
              <a:t>236 females and 1118 males to</a:t>
            </a:r>
            <a:r>
              <a:rPr lang="en-US" sz="1200" dirty="0">
                <a:solidFill>
                  <a:srgbClr val="55565A"/>
                </a:solidFill>
              </a:rPr>
              <a:t>tal 1354 employees.</a:t>
            </a: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pic>
        <p:nvPicPr>
          <p:cNvPr id="10" name="Picture 9">
            <a:extLst>
              <a:ext uri="{FF2B5EF4-FFF2-40B4-BE49-F238E27FC236}">
                <a16:creationId xmlns:a16="http://schemas.microsoft.com/office/drawing/2014/main" id="{D7BF6DF2-F248-496C-A83E-50B2C5FF61D0}"/>
              </a:ext>
            </a:extLst>
          </p:cNvPr>
          <p:cNvPicPr/>
          <p:nvPr/>
        </p:nvPicPr>
        <p:blipFill rotWithShape="1">
          <a:blip r:embed="rId2"/>
          <a:srcRect l="39054" t="31614" r="11921" b="15502"/>
          <a:stretch/>
        </p:blipFill>
        <p:spPr bwMode="auto">
          <a:xfrm>
            <a:off x="5117190" y="2274671"/>
            <a:ext cx="5642546" cy="320285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06114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Our story …</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5" name="TextBox 4"/>
          <p:cNvSpPr txBox="1"/>
          <p:nvPr/>
        </p:nvSpPr>
        <p:spPr>
          <a:xfrm>
            <a:off x="640080" y="1834417"/>
            <a:ext cx="5415280" cy="523220"/>
          </a:xfrm>
          <a:prstGeom prst="rect">
            <a:avLst/>
          </a:prstGeom>
          <a:noFill/>
        </p:spPr>
        <p:txBody>
          <a:bodyPr wrap="square" rtlCol="0">
            <a:spAutoFit/>
          </a:bodyPr>
          <a:lstStyle/>
          <a:p>
            <a:r>
              <a:rPr lang="en-US" sz="2800" b="0" dirty="0">
                <a:solidFill>
                  <a:srgbClr val="153961"/>
                </a:solidFill>
              </a:rPr>
              <a:t>Why do we have a gender pay gap?</a:t>
            </a:r>
          </a:p>
        </p:txBody>
      </p:sp>
      <p:sp>
        <p:nvSpPr>
          <p:cNvPr id="7" name="TextBox 6"/>
          <p:cNvSpPr txBox="1"/>
          <p:nvPr/>
        </p:nvSpPr>
        <p:spPr>
          <a:xfrm>
            <a:off x="640080" y="2381119"/>
            <a:ext cx="10980566" cy="1754326"/>
          </a:xfrm>
          <a:prstGeom prst="rect">
            <a:avLst/>
          </a:prstGeom>
          <a:noFill/>
        </p:spPr>
        <p:txBody>
          <a:bodyPr wrap="square" rtlCol="0">
            <a:spAutoFit/>
          </a:bodyPr>
          <a:lstStyle/>
          <a:p>
            <a:r>
              <a:rPr lang="en-US" sz="1200" b="0" dirty="0">
                <a:solidFill>
                  <a:srgbClr val="55565A"/>
                </a:solidFill>
              </a:rPr>
              <a:t>The UK’s national gender pay gap is currently 15.4%. NGN’s figure is at 16.6%.</a:t>
            </a:r>
          </a:p>
          <a:p>
            <a:endParaRPr lang="en-US" sz="1200" dirty="0">
              <a:solidFill>
                <a:srgbClr val="55565A"/>
              </a:solidFill>
            </a:endParaRPr>
          </a:p>
          <a:p>
            <a:pPr marL="171450" indent="-171450">
              <a:buFont typeface="Arial"/>
              <a:buChar char="•"/>
            </a:pPr>
            <a:r>
              <a:rPr lang="en-US" sz="1200" dirty="0">
                <a:solidFill>
                  <a:srgbClr val="55565A"/>
                </a:solidFill>
              </a:rPr>
              <a:t>NGN's median Gender Pay Gap for 2021 is 16.6%. This is an increase from April 2020 which was reported at 15.5%. </a:t>
            </a:r>
            <a:endParaRPr lang="en-US" sz="1200" dirty="0">
              <a:solidFill>
                <a:srgbClr val="000000"/>
              </a:solidFill>
              <a:cs typeface="Calibri"/>
            </a:endParaRPr>
          </a:p>
          <a:p>
            <a:pPr marL="171450" indent="-171450">
              <a:buFont typeface="Arial" panose="020B0604020202020204" pitchFamily="34" charset="0"/>
              <a:buChar char="•"/>
            </a:pPr>
            <a:r>
              <a:rPr lang="en-US" sz="1200" dirty="0">
                <a:solidFill>
                  <a:srgbClr val="55565A"/>
                </a:solidFill>
              </a:rPr>
              <a:t>Whilst we have a workforce made up of 82.6% men and 17.4% women, our business is typical of many others in engineering and has historically attracted a higher percentage of males.     </a:t>
            </a:r>
          </a:p>
          <a:p>
            <a:pPr marL="171450" indent="-171450">
              <a:buFont typeface="Arial"/>
              <a:buChar char="•"/>
            </a:pPr>
            <a:r>
              <a:rPr lang="en-GB" sz="1200" dirty="0">
                <a:solidFill>
                  <a:srgbClr val="55565A"/>
                </a:solidFill>
              </a:rPr>
              <a:t>Our analysis shows that there are significantly fewer women in the professional, engineering and senior management levels of the organisation. It is also widely acknowledged that there is a shortage of female students progressing into STEM subjects (Science, Technology, Engineering and Maths) through the formal education system, schools and universities/colleges.</a:t>
            </a:r>
            <a:endParaRPr lang="en-GB" sz="1200" dirty="0">
              <a:solidFill>
                <a:srgbClr val="55565A"/>
              </a:solidFill>
              <a:cs typeface="Calibri"/>
            </a:endParaRPr>
          </a:p>
          <a:p>
            <a:endParaRPr lang="en-US" sz="1200" b="0" dirty="0">
              <a:solidFill>
                <a:srgbClr val="55565A"/>
              </a:solidFill>
            </a:endParaRP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sp>
        <p:nvSpPr>
          <p:cNvPr id="9" name="TextBox 8">
            <a:extLst>
              <a:ext uri="{FF2B5EF4-FFF2-40B4-BE49-F238E27FC236}">
                <a16:creationId xmlns:a16="http://schemas.microsoft.com/office/drawing/2014/main" id="{5C924CE9-E0DA-4954-B8D7-C028BB21A449}"/>
              </a:ext>
            </a:extLst>
          </p:cNvPr>
          <p:cNvSpPr txBox="1"/>
          <p:nvPr/>
        </p:nvSpPr>
        <p:spPr>
          <a:xfrm>
            <a:off x="640080" y="4062499"/>
            <a:ext cx="5415280" cy="523220"/>
          </a:xfrm>
          <a:prstGeom prst="rect">
            <a:avLst/>
          </a:prstGeom>
          <a:noFill/>
        </p:spPr>
        <p:txBody>
          <a:bodyPr wrap="square" rtlCol="0">
            <a:spAutoFit/>
          </a:bodyPr>
          <a:lstStyle/>
          <a:p>
            <a:r>
              <a:rPr lang="en-US" sz="2800" b="0" dirty="0">
                <a:solidFill>
                  <a:srgbClr val="153961"/>
                </a:solidFill>
              </a:rPr>
              <a:t>How we are closing the gap?</a:t>
            </a:r>
          </a:p>
        </p:txBody>
      </p:sp>
      <p:sp>
        <p:nvSpPr>
          <p:cNvPr id="10" name="TextBox 9">
            <a:extLst>
              <a:ext uri="{FF2B5EF4-FFF2-40B4-BE49-F238E27FC236}">
                <a16:creationId xmlns:a16="http://schemas.microsoft.com/office/drawing/2014/main" id="{8C3583D5-3147-4986-8A35-F084165EAA4B}"/>
              </a:ext>
            </a:extLst>
          </p:cNvPr>
          <p:cNvSpPr txBox="1"/>
          <p:nvPr/>
        </p:nvSpPr>
        <p:spPr>
          <a:xfrm>
            <a:off x="640080" y="4843478"/>
            <a:ext cx="10980566" cy="369332"/>
          </a:xfrm>
          <a:prstGeom prst="rect">
            <a:avLst/>
          </a:prstGeom>
          <a:noFill/>
        </p:spPr>
        <p:txBody>
          <a:bodyPr wrap="square" rtlCol="0" anchor="t">
            <a:spAutoFit/>
          </a:bodyPr>
          <a:lstStyle/>
          <a:p>
            <a:r>
              <a:rPr lang="en-GB"/>
              <a:t> </a:t>
            </a:r>
            <a:endParaRPr lang="en-US" sz="1200" b="0" dirty="0">
              <a:solidFill>
                <a:srgbClr val="55565A"/>
              </a:solidFill>
            </a:endParaRPr>
          </a:p>
        </p:txBody>
      </p:sp>
      <p:sp>
        <p:nvSpPr>
          <p:cNvPr id="11" name="TextBox 10">
            <a:extLst>
              <a:ext uri="{FF2B5EF4-FFF2-40B4-BE49-F238E27FC236}">
                <a16:creationId xmlns:a16="http://schemas.microsoft.com/office/drawing/2014/main" id="{A0874BEB-4EA1-488E-9221-25F9F848B2E3}"/>
              </a:ext>
            </a:extLst>
          </p:cNvPr>
          <p:cNvSpPr txBox="1"/>
          <p:nvPr/>
        </p:nvSpPr>
        <p:spPr>
          <a:xfrm>
            <a:off x="640080" y="4590467"/>
            <a:ext cx="10980566" cy="1938992"/>
          </a:xfrm>
          <a:prstGeom prst="rect">
            <a:avLst/>
          </a:prstGeom>
          <a:noFill/>
        </p:spPr>
        <p:txBody>
          <a:bodyPr wrap="square" lIns="91440" tIns="45720" rIns="91440" bIns="45720" rtlCol="0" anchor="t">
            <a:spAutoFit/>
          </a:bodyPr>
          <a:lstStyle/>
          <a:p>
            <a:pPr marL="171450" indent="-171450" fontAlgn="base">
              <a:buFont typeface="Arial" panose="020B0604020202020204" pitchFamily="34" charset="0"/>
              <a:buChar char="•"/>
            </a:pPr>
            <a:r>
              <a:rPr lang="en-GB" sz="1200" dirty="0">
                <a:solidFill>
                  <a:srgbClr val="55565A"/>
                </a:solidFill>
              </a:rPr>
              <a:t>Although our industry is traditionally perceived as a male dominated one, we are taking a range of actions to try and close the gender gap, and there is more to do.  Work is being done through schools engagement to attract more women into our organisation. We have reviewed our recruitment practices and continue to seek best practice in our approach to recruitment.  This includes working with external organisations such as the Equal group and BITC</a:t>
            </a:r>
            <a:endParaRPr lang="en-GB" sz="1200" dirty="0">
              <a:solidFill>
                <a:srgbClr val="55565A"/>
              </a:solidFill>
              <a:cs typeface="Calibri"/>
            </a:endParaRPr>
          </a:p>
          <a:p>
            <a:pPr marL="171450" indent="-171450" fontAlgn="base">
              <a:buFont typeface="Arial" panose="020B0604020202020204" pitchFamily="34" charset="0"/>
              <a:buChar char="•"/>
            </a:pPr>
            <a:r>
              <a:rPr lang="en-GB" sz="1200" dirty="0">
                <a:solidFill>
                  <a:srgbClr val="55565A"/>
                </a:solidFill>
              </a:rPr>
              <a:t>We have established a number of colleague communities including a women's group, which is focussed on understanding the needs of our female colleagues and actions required to ensure we engage and retain them.</a:t>
            </a:r>
            <a:endParaRPr lang="en-GB" sz="1200" dirty="0">
              <a:solidFill>
                <a:srgbClr val="55565A"/>
              </a:solidFill>
              <a:cs typeface="Calibri"/>
            </a:endParaRPr>
          </a:p>
          <a:p>
            <a:pPr marL="171450" indent="-171450" fontAlgn="base">
              <a:buFont typeface="Arial" panose="020B0604020202020204" pitchFamily="34" charset="0"/>
              <a:buChar char="•"/>
            </a:pPr>
            <a:r>
              <a:rPr lang="en-GB" sz="1200" dirty="0">
                <a:solidFill>
                  <a:srgbClr val="55565A"/>
                </a:solidFill>
              </a:rPr>
              <a:t>We continue to provide generous family friendly policies including paid keeping in touch days, six months full maternity pay, and a flexible working policy to encourage more women to join NGN and stay with us.  The introduction of formal hybrid working arrangements has benefitted colleagues with commitments outside of work and is seen as a key retention tool.</a:t>
            </a:r>
            <a:endParaRPr lang="en-GB" sz="1200" dirty="0">
              <a:solidFill>
                <a:srgbClr val="55565A"/>
              </a:solidFill>
              <a:cs typeface="Calibri"/>
            </a:endParaRPr>
          </a:p>
          <a:p>
            <a:pPr marL="171450" indent="-171450" fontAlgn="base">
              <a:buFont typeface="Arial" panose="020B0604020202020204" pitchFamily="34" charset="0"/>
              <a:buChar char="•"/>
            </a:pPr>
            <a:r>
              <a:rPr lang="en-GB" sz="1200" dirty="0">
                <a:solidFill>
                  <a:srgbClr val="55565A"/>
                </a:solidFill>
              </a:rPr>
              <a:t>We have seen a small increase to our pay gap from 2020 which comes as a result of organisational changes.</a:t>
            </a:r>
            <a:endParaRPr lang="en-GB" sz="1200" dirty="0">
              <a:solidFill>
                <a:srgbClr val="55565A"/>
              </a:solidFill>
              <a:cs typeface="Calibri"/>
            </a:endParaRPr>
          </a:p>
          <a:p>
            <a:endParaRPr lang="en-US" sz="1200" b="0" dirty="0">
              <a:solidFill>
                <a:schemeClr val="bg1">
                  <a:lumMod val="65000"/>
                </a:schemeClr>
              </a:solidFill>
              <a:cs typeface="Calibri"/>
            </a:endParaRPr>
          </a:p>
        </p:txBody>
      </p:sp>
    </p:spTree>
    <p:extLst>
      <p:ext uri="{BB962C8B-B14F-4D97-AF65-F5344CB8AC3E}">
        <p14:creationId xmlns:p14="http://schemas.microsoft.com/office/powerpoint/2010/main" val="3683026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40080" y="436880"/>
            <a:ext cx="5415280" cy="646331"/>
          </a:xfrm>
          <a:prstGeom prst="rect">
            <a:avLst/>
          </a:prstGeom>
          <a:noFill/>
        </p:spPr>
        <p:txBody>
          <a:bodyPr wrap="square" rtlCol="0">
            <a:spAutoFit/>
          </a:bodyPr>
          <a:lstStyle/>
          <a:p>
            <a:r>
              <a:rPr lang="en-US" sz="3600" b="1" dirty="0">
                <a:solidFill>
                  <a:schemeClr val="bg1"/>
                </a:solidFill>
              </a:rPr>
              <a:t>Declaration</a:t>
            </a:r>
          </a:p>
        </p:txBody>
      </p:sp>
      <p:sp>
        <p:nvSpPr>
          <p:cNvPr id="4" name="TextBox 3"/>
          <p:cNvSpPr txBox="1"/>
          <p:nvPr/>
        </p:nvSpPr>
        <p:spPr>
          <a:xfrm>
            <a:off x="640080" y="965200"/>
            <a:ext cx="5415280" cy="707886"/>
          </a:xfrm>
          <a:prstGeom prst="rect">
            <a:avLst/>
          </a:prstGeom>
          <a:noFill/>
        </p:spPr>
        <p:txBody>
          <a:bodyPr wrap="square" rtlCol="0">
            <a:spAutoFit/>
          </a:bodyPr>
          <a:lstStyle/>
          <a:p>
            <a:r>
              <a:rPr lang="en-US" sz="4000" b="0" dirty="0">
                <a:solidFill>
                  <a:srgbClr val="153961"/>
                </a:solidFill>
              </a:rPr>
              <a:t>Section title</a:t>
            </a:r>
          </a:p>
        </p:txBody>
      </p:sp>
      <p:sp>
        <p:nvSpPr>
          <p:cNvPr id="7" name="TextBox 6"/>
          <p:cNvSpPr txBox="1"/>
          <p:nvPr/>
        </p:nvSpPr>
        <p:spPr>
          <a:xfrm>
            <a:off x="605717" y="2106799"/>
            <a:ext cx="10980566" cy="3600986"/>
          </a:xfrm>
          <a:prstGeom prst="rect">
            <a:avLst/>
          </a:prstGeom>
          <a:noFill/>
        </p:spPr>
        <p:txBody>
          <a:bodyPr wrap="square" rtlCol="0">
            <a:spAutoFit/>
          </a:bodyPr>
          <a:lstStyle/>
          <a:p>
            <a:r>
              <a:rPr lang="en-US" sz="1200" dirty="0">
                <a:solidFill>
                  <a:srgbClr val="55565A"/>
                </a:solidFill>
              </a:rPr>
              <a:t>I confirm that the data contained in this report has been generated by NGN systems; checked and validated as accurate and fully audited.</a:t>
            </a: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r>
              <a:rPr lang="en-US" sz="1200" b="0" dirty="0">
                <a:solidFill>
                  <a:srgbClr val="55565A"/>
                </a:solidFill>
              </a:rPr>
              <a:t>Mark Horsley, CEO, Northern Gas Networks</a:t>
            </a: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endParaRPr lang="en-US" sz="1200" b="0" dirty="0">
              <a:solidFill>
                <a:srgbClr val="55565A"/>
              </a:solidFill>
            </a:endParaRPr>
          </a:p>
          <a:p>
            <a:endParaRPr lang="en-US" sz="1200" dirty="0">
              <a:solidFill>
                <a:srgbClr val="55565A"/>
              </a:solidFill>
            </a:endParaRPr>
          </a:p>
          <a:p>
            <a:r>
              <a:rPr lang="en-US" sz="1200" b="0" dirty="0">
                <a:solidFill>
                  <a:srgbClr val="55565A"/>
                </a:solidFill>
              </a:rPr>
              <a:t>Northern Gas Networks Limited</a:t>
            </a:r>
          </a:p>
          <a:p>
            <a:r>
              <a:rPr lang="en-US" sz="1200" dirty="0">
                <a:solidFill>
                  <a:srgbClr val="55565A"/>
                </a:solidFill>
              </a:rPr>
              <a:t>Registered Office No. 5167070</a:t>
            </a:r>
          </a:p>
          <a:p>
            <a:r>
              <a:rPr lang="en-US" sz="1200" b="0" dirty="0">
                <a:solidFill>
                  <a:srgbClr val="55565A"/>
                </a:solidFill>
              </a:rPr>
              <a:t>Thorpe Park Business Park, Colton, Leeds, LS15 8TU</a:t>
            </a:r>
          </a:p>
          <a:p>
            <a:r>
              <a:rPr lang="en-US" sz="1200" dirty="0">
                <a:solidFill>
                  <a:srgbClr val="55565A"/>
                </a:solidFill>
              </a:rPr>
              <a:t>www.northerngasnetworks.co.uk</a:t>
            </a:r>
            <a:endParaRPr lang="en-US" sz="1200" b="0" dirty="0">
              <a:solidFill>
                <a:srgbClr val="55565A"/>
              </a:solidFill>
            </a:endParaRPr>
          </a:p>
        </p:txBody>
      </p:sp>
      <p:sp>
        <p:nvSpPr>
          <p:cNvPr id="8" name="TextBox 7"/>
          <p:cNvSpPr txBox="1"/>
          <p:nvPr/>
        </p:nvSpPr>
        <p:spPr>
          <a:xfrm>
            <a:off x="11355899" y="6251858"/>
            <a:ext cx="424543" cy="307777"/>
          </a:xfrm>
          <a:prstGeom prst="rect">
            <a:avLst/>
          </a:prstGeom>
          <a:noFill/>
        </p:spPr>
        <p:txBody>
          <a:bodyPr wrap="square" rtlCol="0">
            <a:spAutoFit/>
          </a:bodyPr>
          <a:lstStyle/>
          <a:p>
            <a:r>
              <a:rPr lang="en-US" sz="1400" dirty="0">
                <a:solidFill>
                  <a:schemeClr val="bg1"/>
                </a:solidFill>
              </a:rPr>
              <a:t>1</a:t>
            </a:r>
          </a:p>
        </p:txBody>
      </p:sp>
      <p:pic>
        <p:nvPicPr>
          <p:cNvPr id="6" name="Picture 2">
            <a:extLst>
              <a:ext uri="{FF2B5EF4-FFF2-40B4-BE49-F238E27FC236}">
                <a16:creationId xmlns:a16="http://schemas.microsoft.com/office/drawing/2014/main" id="{464C712A-CE7F-4932-9706-0A8349EE4A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439" y="2604453"/>
            <a:ext cx="1876425" cy="714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8495180"/>
      </p:ext>
    </p:extLst>
  </p:cSld>
  <p:clrMapOvr>
    <a:masterClrMapping/>
  </p:clrMapOvr>
</p:sld>
</file>

<file path=ppt/theme/theme1.xml><?xml version="1.0" encoding="utf-8"?>
<a:theme xmlns:a="http://schemas.openxmlformats.org/drawingml/2006/main" name="Custom Desig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e1ed1424-6a7b-49a1-9416-6d7522b0855a">
      <UserInfo>
        <DisplayName>SharingLinks.b4998a5b-9e63-4e0a-973e-083eb2f3079a.OrganizationEdit.f7bed374-b983-4b5e-bcb3-146ad73307c0</DisplayName>
        <AccountId>745</AccountId>
        <AccountType/>
      </UserInfo>
      <UserInfo>
        <DisplayName>Lindsey Filer</DisplayName>
        <AccountId>1156</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E43978E87B9D945B7007978713DBF7B" ma:contentTypeVersion="6" ma:contentTypeDescription="Create a new document." ma:contentTypeScope="" ma:versionID="072e4dbc59e4ba9b180b57aa42aed1b0">
  <xsd:schema xmlns:xsd="http://www.w3.org/2001/XMLSchema" xmlns:xs="http://www.w3.org/2001/XMLSchema" xmlns:p="http://schemas.microsoft.com/office/2006/metadata/properties" xmlns:ns2="0e34ef3b-311b-4ad5-a909-9e17998dd2ed" xmlns:ns3="e1ed1424-6a7b-49a1-9416-6d7522b0855a" targetNamespace="http://schemas.microsoft.com/office/2006/metadata/properties" ma:root="true" ma:fieldsID="6a5c2bc74d96cc564daff02180582a86" ns2:_="" ns3:_="">
    <xsd:import namespace="0e34ef3b-311b-4ad5-a909-9e17998dd2ed"/>
    <xsd:import namespace="e1ed1424-6a7b-49a1-9416-6d7522b0855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34ef3b-311b-4ad5-a909-9e17998dd2e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1ed1424-6a7b-49a1-9416-6d7522b0855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5507848-3EB6-43EF-BCCA-CABD94F9AB28}">
  <ds:schemaRefs>
    <ds:schemaRef ds:uri="http://purl.org/dc/dcmitype/"/>
    <ds:schemaRef ds:uri="0e34ef3b-311b-4ad5-a909-9e17998dd2ed"/>
    <ds:schemaRef ds:uri="http://purl.org/dc/terms/"/>
    <ds:schemaRef ds:uri="http://schemas.microsoft.com/office/2006/documentManagement/types"/>
    <ds:schemaRef ds:uri="e1ed1424-6a7b-49a1-9416-6d7522b0855a"/>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290C6F58-B640-41F7-9179-00D52DCAB4B7}">
  <ds:schemaRefs>
    <ds:schemaRef ds:uri="http://schemas.microsoft.com/sharepoint/v3/contenttype/forms"/>
  </ds:schemaRefs>
</ds:datastoreItem>
</file>

<file path=customXml/itemProps3.xml><?xml version="1.0" encoding="utf-8"?>
<ds:datastoreItem xmlns:ds="http://schemas.openxmlformats.org/officeDocument/2006/customXml" ds:itemID="{F764AB66-24C4-47A5-A081-BB09DD38D6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34ef3b-311b-4ad5-a909-9e17998dd2ed"/>
    <ds:schemaRef ds:uri="e1ed1424-6a7b-49a1-9416-6d7522b08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4059</TotalTime>
  <Words>740</Words>
  <Application>Microsoft Office PowerPoint</Application>
  <PresentationFormat>Widescreen</PresentationFormat>
  <Paragraphs>83</Paragraphs>
  <Slides>7</Slides>
  <Notes>3</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7</vt:i4>
      </vt:variant>
    </vt:vector>
  </HeadingPairs>
  <TitlesOfParts>
    <vt:vector size="13" baseType="lpstr">
      <vt:lpstr>Arial</vt:lpstr>
      <vt:lpstr>Calibri</vt:lpstr>
      <vt:lpstr>Calibri Light</vt:lpstr>
      <vt:lpstr>Custom Design</vt:lpstr>
      <vt:lpstr>1_Custom Design</vt:lpstr>
      <vt:lpstr>2_Custom Design</vt:lpstr>
      <vt:lpstr>Gender pay report</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Alice Salter</dc:creator>
  <cp:lastModifiedBy>Sian Fletcher</cp:lastModifiedBy>
  <cp:revision>61</cp:revision>
  <dcterms:created xsi:type="dcterms:W3CDTF">2017-12-04T14:45:03Z</dcterms:created>
  <dcterms:modified xsi:type="dcterms:W3CDTF">2024-03-18T08:31:16Z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0x0101005E43978E87B9D945B7007978713DBF7B</vt:lpwstr>
  </property>
  <property fmtid="{D5CDD505-2E9C-101B-9397-08002B2CF9AE}" pid="3" name="DLPManualFileClassification">
    <vt:lpwstr>{1A067545-A4E2-4FA1-8094-0D7902669705}</vt:lpwstr>
  </property>
  <property fmtid="{D5CDD505-2E9C-101B-9397-08002B2CF9AE}" pid="4" name="DLPManualFileClassificationLastModifiedBy">
    <vt:lpwstr>NGNTP\kwatson</vt:lpwstr>
  </property>
  <property fmtid="{D5CDD505-2E9C-101B-9397-08002B2CF9AE}" pid="5" name="DLPManualFileClassificationLastModificationDate">
    <vt:lpwstr>1544782954</vt:lpwstr>
  </property>
  <property fmtid="{D5CDD505-2E9C-101B-9397-08002B2CF9AE}" pid="6" name="DLPManualFileClassificationVersion">
    <vt:lpwstr>11.0.300.84</vt:lpwstr>
  </property>
</Properties>
</file>