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 id="2147483684" r:id="rId6"/>
  </p:sldMasterIdLst>
  <p:notesMasterIdLst>
    <p:notesMasterId r:id="rId14"/>
  </p:notesMasterIdLst>
  <p:sldIdLst>
    <p:sldId id="256" r:id="rId7"/>
    <p:sldId id="257" r:id="rId8"/>
    <p:sldId id="259" r:id="rId9"/>
    <p:sldId id="263" r:id="rId10"/>
    <p:sldId id="261" r:id="rId11"/>
    <p:sldId id="260"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C9E8"/>
    <a:srgbClr val="EA1D76"/>
    <a:srgbClr val="55565A"/>
    <a:srgbClr val="153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4B83F5-F2D2-4AD1-806B-FE658F357F00}" v="1" dt="2021-03-08T12:39:07.6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13" autoAdjust="0"/>
  </p:normalViewPr>
  <p:slideViewPr>
    <p:cSldViewPr snapToGrid="0" snapToObjects="1">
      <p:cViewPr varScale="1">
        <p:scale>
          <a:sx n="50" d="100"/>
          <a:sy n="50" d="100"/>
        </p:scale>
        <p:origin x="931" y="29"/>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A7A0F-90DA-41EB-92DA-7CEA6E398417}" type="datetimeFigureOut">
              <a:rPr lang="en-GB" smtClean="0"/>
              <a:t>25/03/2021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915C86-0370-4579-8C70-B60C3B493022}" type="slidenum">
              <a:rPr lang="en-GB" smtClean="0"/>
              <a:t>‹#›</a:t>
            </a:fld>
            <a:endParaRPr lang="en-GB"/>
          </a:p>
        </p:txBody>
      </p:sp>
    </p:spTree>
    <p:extLst>
      <p:ext uri="{BB962C8B-B14F-4D97-AF65-F5344CB8AC3E}">
        <p14:creationId xmlns:p14="http://schemas.microsoft.com/office/powerpoint/2010/main" val="2944079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April 2019 Mean = 9.3% and median = 14.7% </a:t>
            </a:r>
          </a:p>
        </p:txBody>
      </p:sp>
      <p:sp>
        <p:nvSpPr>
          <p:cNvPr id="4" name="Slide Number Placeholder 3"/>
          <p:cNvSpPr>
            <a:spLocks noGrp="1"/>
          </p:cNvSpPr>
          <p:nvPr>
            <p:ph type="sldNum" sz="quarter" idx="5"/>
          </p:nvPr>
        </p:nvSpPr>
        <p:spPr/>
        <p:txBody>
          <a:bodyPr/>
          <a:lstStyle/>
          <a:p>
            <a:fld id="{83915C86-0370-4579-8C70-B60C3B493022}" type="slidenum">
              <a:rPr lang="en-GB" smtClean="0"/>
              <a:t>3</a:t>
            </a:fld>
            <a:endParaRPr lang="en-GB"/>
          </a:p>
        </p:txBody>
      </p:sp>
    </p:spTree>
    <p:extLst>
      <p:ext uri="{BB962C8B-B14F-4D97-AF65-F5344CB8AC3E}">
        <p14:creationId xmlns:p14="http://schemas.microsoft.com/office/powerpoint/2010/main" val="302774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2019 figures = Mean = 30.5% Median = 19.7%</a:t>
            </a:r>
          </a:p>
        </p:txBody>
      </p:sp>
      <p:sp>
        <p:nvSpPr>
          <p:cNvPr id="4" name="Slide Number Placeholder 3"/>
          <p:cNvSpPr>
            <a:spLocks noGrp="1"/>
          </p:cNvSpPr>
          <p:nvPr>
            <p:ph type="sldNum" sz="quarter" idx="5"/>
          </p:nvPr>
        </p:nvSpPr>
        <p:spPr/>
        <p:txBody>
          <a:bodyPr/>
          <a:lstStyle/>
          <a:p>
            <a:fld id="{83915C86-0370-4579-8C70-B60C3B493022}" type="slidenum">
              <a:rPr lang="en-GB" smtClean="0"/>
              <a:t>4</a:t>
            </a:fld>
            <a:endParaRPr lang="en-GB"/>
          </a:p>
        </p:txBody>
      </p:sp>
    </p:spTree>
    <p:extLst>
      <p:ext uri="{BB962C8B-B14F-4D97-AF65-F5344CB8AC3E}">
        <p14:creationId xmlns:p14="http://schemas.microsoft.com/office/powerpoint/2010/main" val="1657744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19244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73590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895080" y="6153467"/>
            <a:ext cx="2743200" cy="365125"/>
          </a:xfrm>
        </p:spPr>
        <p:txBody>
          <a:bodyPr/>
          <a:lstStyle>
            <a:lvl1pPr>
              <a:defRPr>
                <a:solidFill>
                  <a:schemeClr val="bg1"/>
                </a:solidFill>
              </a:defRPr>
            </a:lvl1pPr>
          </a:lstStyle>
          <a:p>
            <a:fld id="{8A35E6A3-5060-F34E-80AC-AFB43E8B08E8}" type="slidenum">
              <a:rPr lang="en-US" smtClean="0"/>
              <a:pPr/>
              <a:t>‹#›</a:t>
            </a:fld>
            <a:endParaRPr lang="en-US" dirty="0"/>
          </a:p>
        </p:txBody>
      </p:sp>
    </p:spTree>
    <p:extLst>
      <p:ext uri="{BB962C8B-B14F-4D97-AF65-F5344CB8AC3E}">
        <p14:creationId xmlns:p14="http://schemas.microsoft.com/office/powerpoint/2010/main" val="203358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2684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10227-1E83-2E4A-98FD-DAFDA21D602F}"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953027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E10227-1E83-2E4A-98FD-DAFDA21D602F}"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592287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E10227-1E83-2E4A-98FD-DAFDA21D602F}"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782253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E10227-1E83-2E4A-98FD-DAFDA21D602F}"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4666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10227-1E83-2E4A-98FD-DAFDA21D602F}"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47439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3813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3452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020902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66890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529428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817BAA-98AD-D548-9BFC-A6DC27A380B1}"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78008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382774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17BAA-98AD-D548-9BFC-A6DC27A380B1}"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54469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17BAA-98AD-D548-9BFC-A6DC27A380B1}"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703848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17BAA-98AD-D548-9BFC-A6DC27A380B1}"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2971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17BAA-98AD-D548-9BFC-A6DC27A380B1}"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4868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EDA347-0466-4245-9649-AA3D8018F767}"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607964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17BAA-98AD-D548-9BFC-A6DC27A380B1}"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622978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557937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4230054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753942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721681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EDA347-0466-4245-9649-AA3D8018F767}"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32975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EDA347-0466-4245-9649-AA3D8018F767}"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69578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EDA347-0466-4245-9649-AA3D8018F767}"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3412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DA347-0466-4245-9649-AA3D8018F767}"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16566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417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6853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DA347-0466-4245-9649-AA3D8018F767}" type="datetimeFigureOut">
              <a:rPr lang="en-US" smtClean="0"/>
              <a:t>3/25/2021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DCAC4-04FF-FE46-9E2A-1B373D0E96DB}" type="slidenum">
              <a:rPr lang="en-US" smtClean="0"/>
              <a:t>‹#›</a:t>
            </a:fld>
            <a:endParaRPr lang="en-US"/>
          </a:p>
        </p:txBody>
      </p:sp>
    </p:spTree>
    <p:extLst>
      <p:ext uri="{BB962C8B-B14F-4D97-AF65-F5344CB8AC3E}">
        <p14:creationId xmlns:p14="http://schemas.microsoft.com/office/powerpoint/2010/main" val="1450808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10227-1E83-2E4A-98FD-DAFDA21D602F}" type="datetimeFigureOut">
              <a:rPr lang="en-US" smtClean="0"/>
              <a:t>3/25/2021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5E6A3-5060-F34E-80AC-AFB43E8B08E8}" type="slidenum">
              <a:rPr lang="en-US" smtClean="0"/>
              <a:t>‹#›</a:t>
            </a:fld>
            <a:endParaRPr lang="en-US"/>
          </a:p>
        </p:txBody>
      </p:sp>
    </p:spTree>
    <p:extLst>
      <p:ext uri="{BB962C8B-B14F-4D97-AF65-F5344CB8AC3E}">
        <p14:creationId xmlns:p14="http://schemas.microsoft.com/office/powerpoint/2010/main" val="726894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17BAA-98AD-D548-9BFC-A6DC27A380B1}" type="datetimeFigureOut">
              <a:rPr lang="en-US" smtClean="0"/>
              <a:t>3/25/2021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6B1A4-85DE-FA4B-AA33-A4DD4B088201}" type="slidenum">
              <a:rPr lang="en-US" smtClean="0"/>
              <a:t>‹#›</a:t>
            </a:fld>
            <a:endParaRPr lang="en-US"/>
          </a:p>
        </p:txBody>
      </p:sp>
    </p:spTree>
    <p:extLst>
      <p:ext uri="{BB962C8B-B14F-4D97-AF65-F5344CB8AC3E}">
        <p14:creationId xmlns:p14="http://schemas.microsoft.com/office/powerpoint/2010/main" val="399353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500882" y="3591243"/>
            <a:ext cx="9144001" cy="2387600"/>
          </a:xfrm>
        </p:spPr>
        <p:txBody>
          <a:bodyPr/>
          <a:lstStyle/>
          <a:p>
            <a:r>
              <a:rPr lang="en-US" dirty="0">
                <a:solidFill>
                  <a:schemeClr val="bg1"/>
                </a:solidFill>
              </a:rPr>
              <a:t>Gender pay report</a:t>
            </a:r>
          </a:p>
        </p:txBody>
      </p:sp>
      <p:sp>
        <p:nvSpPr>
          <p:cNvPr id="7" name="Subtitle 6"/>
          <p:cNvSpPr>
            <a:spLocks noGrp="1"/>
          </p:cNvSpPr>
          <p:nvPr>
            <p:ph type="subTitle" idx="1"/>
          </p:nvPr>
        </p:nvSpPr>
        <p:spPr>
          <a:xfrm>
            <a:off x="500882" y="5978843"/>
            <a:ext cx="9144001" cy="1655762"/>
          </a:xfrm>
        </p:spPr>
        <p:txBody>
          <a:bodyPr/>
          <a:lstStyle/>
          <a:p>
            <a:r>
              <a:rPr lang="en-US" dirty="0">
                <a:solidFill>
                  <a:srgbClr val="FFFFFF"/>
                </a:solidFill>
              </a:rPr>
              <a:t>April 2020</a:t>
            </a:r>
          </a:p>
        </p:txBody>
      </p:sp>
    </p:spTree>
    <p:extLst>
      <p:ext uri="{BB962C8B-B14F-4D97-AF65-F5344CB8AC3E}">
        <p14:creationId xmlns:p14="http://schemas.microsoft.com/office/powerpoint/2010/main" val="174065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6675120" cy="646331"/>
          </a:xfrm>
          <a:prstGeom prst="rect">
            <a:avLst/>
          </a:prstGeom>
          <a:noFill/>
        </p:spPr>
        <p:txBody>
          <a:bodyPr wrap="square" rtlCol="0">
            <a:spAutoFit/>
          </a:bodyPr>
          <a:lstStyle/>
          <a:p>
            <a:r>
              <a:rPr lang="en-US" sz="3600" b="1" dirty="0">
                <a:solidFill>
                  <a:schemeClr val="bg1"/>
                </a:solidFill>
              </a:rPr>
              <a:t>Annual Gender Pay Reporting</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What is the gender </a:t>
            </a:r>
            <a:r>
              <a:rPr lang="en-US" sz="2800" dirty="0">
                <a:solidFill>
                  <a:srgbClr val="153961"/>
                </a:solidFill>
              </a:rPr>
              <a:t>p</a:t>
            </a:r>
            <a:r>
              <a:rPr lang="en-US" sz="2800" b="0" dirty="0">
                <a:solidFill>
                  <a:srgbClr val="153961"/>
                </a:solidFill>
              </a:rPr>
              <a:t>ay </a:t>
            </a:r>
            <a:r>
              <a:rPr lang="en-US" sz="2800" dirty="0">
                <a:solidFill>
                  <a:srgbClr val="153961"/>
                </a:solidFill>
              </a:rPr>
              <a:t>g</a:t>
            </a:r>
            <a:r>
              <a:rPr lang="en-US" sz="2800" b="0" dirty="0">
                <a:solidFill>
                  <a:srgbClr val="153961"/>
                </a:solidFill>
              </a:rPr>
              <a:t>ap?</a:t>
            </a:r>
          </a:p>
        </p:txBody>
      </p:sp>
      <p:sp>
        <p:nvSpPr>
          <p:cNvPr id="7" name="TextBox 6"/>
          <p:cNvSpPr txBox="1"/>
          <p:nvPr/>
        </p:nvSpPr>
        <p:spPr>
          <a:xfrm>
            <a:off x="640080" y="2381119"/>
            <a:ext cx="10980566" cy="2554545"/>
          </a:xfrm>
          <a:prstGeom prst="rect">
            <a:avLst/>
          </a:prstGeom>
          <a:noFill/>
        </p:spPr>
        <p:txBody>
          <a:bodyPr wrap="square" rtlCol="0">
            <a:spAutoFit/>
          </a:bodyPr>
          <a:lstStyle/>
          <a:p>
            <a:r>
              <a:rPr lang="en-US" sz="1200" dirty="0">
                <a:solidFill>
                  <a:srgbClr val="55565A"/>
                </a:solidFill>
              </a:rPr>
              <a:t>It is the difference between women’s and men’s average monthly (full time equivalent) earnings which is expressed a percentage of men’s earnings.</a:t>
            </a:r>
          </a:p>
          <a:p>
            <a:endParaRPr lang="en-US" sz="1200" b="0" dirty="0">
              <a:solidFill>
                <a:srgbClr val="55565A"/>
              </a:solidFill>
            </a:endParaRPr>
          </a:p>
          <a:p>
            <a:r>
              <a:rPr lang="en-US" sz="1200" dirty="0">
                <a:solidFill>
                  <a:srgbClr val="55565A"/>
                </a:solidFill>
              </a:rPr>
              <a:t>It is different to “equal pay” which looks at pay for men and women who perform the same role.</a:t>
            </a:r>
            <a:r>
              <a:rPr lang="en-US" sz="1200" b="0" dirty="0">
                <a:solidFill>
                  <a:srgbClr val="55565A"/>
                </a:solidFill>
              </a:rPr>
              <a:t> </a:t>
            </a:r>
          </a:p>
          <a:p>
            <a:endParaRPr lang="en-US" sz="1200" dirty="0">
              <a:solidFill>
                <a:srgbClr val="55565A"/>
              </a:solidFill>
            </a:endParaRPr>
          </a:p>
          <a:p>
            <a:r>
              <a:rPr lang="en-US" sz="2800" dirty="0">
                <a:solidFill>
                  <a:srgbClr val="153961"/>
                </a:solidFill>
              </a:rPr>
              <a:t>Why is NGN reporting on its gender pay gap?</a:t>
            </a:r>
          </a:p>
          <a:p>
            <a:endParaRPr lang="en-US" sz="1200" dirty="0">
              <a:solidFill>
                <a:srgbClr val="55565A"/>
              </a:solidFill>
            </a:endParaRPr>
          </a:p>
          <a:p>
            <a:r>
              <a:rPr lang="en-US" sz="1200" dirty="0">
                <a:solidFill>
                  <a:srgbClr val="55565A"/>
                </a:solidFill>
              </a:rPr>
              <a:t>Parliament introduced new legislation (Equality Act 2010 Regulations 2017) which requires large employers like ours to publish their Gender Pay information with effect from April 2019. </a:t>
            </a:r>
          </a:p>
          <a:p>
            <a:endParaRPr lang="en-US" sz="1200" dirty="0">
              <a:solidFill>
                <a:srgbClr val="55565A"/>
              </a:solidFill>
            </a:endParaRPr>
          </a:p>
          <a:p>
            <a:r>
              <a:rPr lang="en-US" sz="1200" dirty="0">
                <a:solidFill>
                  <a:srgbClr val="55565A"/>
                </a:solidFill>
              </a:rPr>
              <a:t>The report considers direct employees of NGN Limited and NGN Operations Limited. Our calculations follow the guidance set out in the Government legislation. </a:t>
            </a:r>
          </a:p>
          <a:p>
            <a:endParaRPr lang="en-US" sz="1200" dirty="0">
              <a:solidFill>
                <a:srgbClr val="55565A"/>
              </a:solidFill>
            </a:endParaRPr>
          </a:p>
          <a:p>
            <a:r>
              <a:rPr lang="en-US" sz="1200" dirty="0">
                <a:solidFill>
                  <a:srgbClr val="55565A"/>
                </a:solidFill>
              </a:rPr>
              <a:t>We commit to publish the report on our external website and on (https://www.gov.uk/report-gender-pay-gap-data ) where it will be available to upload for a period of 3 years.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Tree>
    <p:extLst>
      <p:ext uri="{BB962C8B-B14F-4D97-AF65-F5344CB8AC3E}">
        <p14:creationId xmlns:p14="http://schemas.microsoft.com/office/powerpoint/2010/main" val="47693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2020</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3132930" cy="523220"/>
          </a:xfrm>
          <a:prstGeom prst="rect">
            <a:avLst/>
          </a:prstGeom>
          <a:noFill/>
        </p:spPr>
        <p:txBody>
          <a:bodyPr wrap="square" rtlCol="0">
            <a:spAutoFit/>
          </a:bodyPr>
          <a:lstStyle/>
          <a:p>
            <a:r>
              <a:rPr lang="en-US" sz="2800" b="0" dirty="0">
                <a:solidFill>
                  <a:srgbClr val="153961"/>
                </a:solidFill>
              </a:rPr>
              <a:t>Gender Pay Gap %</a:t>
            </a:r>
          </a:p>
        </p:txBody>
      </p:sp>
      <p:sp>
        <p:nvSpPr>
          <p:cNvPr id="7" name="TextBox 6"/>
          <p:cNvSpPr txBox="1"/>
          <p:nvPr/>
        </p:nvSpPr>
        <p:spPr>
          <a:xfrm>
            <a:off x="640080" y="2381119"/>
            <a:ext cx="4667643" cy="461665"/>
          </a:xfrm>
          <a:prstGeom prst="rect">
            <a:avLst/>
          </a:prstGeom>
          <a:noFill/>
        </p:spPr>
        <p:txBody>
          <a:bodyPr wrap="square" rtlCol="0">
            <a:spAutoFit/>
          </a:bodyPr>
          <a:lstStyle/>
          <a:p>
            <a:r>
              <a:rPr lang="en-US" sz="1200" b="0" dirty="0">
                <a:solidFill>
                  <a:srgbClr val="55565A"/>
                </a:solidFill>
              </a:rPr>
              <a:t>Percentage difference between male and female mean and median pay </a:t>
            </a:r>
          </a:p>
          <a:p>
            <a:r>
              <a:rPr lang="en-US" sz="1200" b="0" dirty="0">
                <a:solidFill>
                  <a:srgbClr val="55565A"/>
                </a:solidFill>
              </a:rPr>
              <a:t>for the period. Females make up 18.8% of the total workforce.</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9" name="Picture 8">
            <a:extLst>
              <a:ext uri="{FF2B5EF4-FFF2-40B4-BE49-F238E27FC236}">
                <a16:creationId xmlns:a16="http://schemas.microsoft.com/office/drawing/2014/main" id="{A3D46631-2620-4328-81A5-0F7766071E12}"/>
              </a:ext>
            </a:extLst>
          </p:cNvPr>
          <p:cNvPicPr/>
          <p:nvPr/>
        </p:nvPicPr>
        <p:blipFill rotWithShape="1">
          <a:blip r:embed="rId3"/>
          <a:srcRect l="3869" t="37830" r="47020" b="38861"/>
          <a:stretch/>
        </p:blipFill>
        <p:spPr bwMode="auto">
          <a:xfrm>
            <a:off x="1256289" y="3429000"/>
            <a:ext cx="8102867" cy="22767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0481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2020</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79" y="1834417"/>
            <a:ext cx="3723761" cy="523220"/>
          </a:xfrm>
          <a:prstGeom prst="rect">
            <a:avLst/>
          </a:prstGeom>
          <a:noFill/>
        </p:spPr>
        <p:txBody>
          <a:bodyPr wrap="square" rtlCol="0">
            <a:spAutoFit/>
          </a:bodyPr>
          <a:lstStyle/>
          <a:p>
            <a:r>
              <a:rPr lang="en-US" sz="2800" b="0" dirty="0">
                <a:solidFill>
                  <a:srgbClr val="153961"/>
                </a:solidFill>
              </a:rPr>
              <a:t>Gender Bonus Gap %</a:t>
            </a:r>
          </a:p>
        </p:txBody>
      </p:sp>
      <p:sp>
        <p:nvSpPr>
          <p:cNvPr id="7" name="TextBox 6"/>
          <p:cNvSpPr txBox="1"/>
          <p:nvPr/>
        </p:nvSpPr>
        <p:spPr>
          <a:xfrm>
            <a:off x="640080" y="2381119"/>
            <a:ext cx="4667643" cy="646331"/>
          </a:xfrm>
          <a:prstGeom prst="rect">
            <a:avLst/>
          </a:prstGeom>
          <a:noFill/>
        </p:spPr>
        <p:txBody>
          <a:bodyPr wrap="square" rtlCol="0">
            <a:spAutoFit/>
          </a:bodyPr>
          <a:lstStyle/>
          <a:p>
            <a:r>
              <a:rPr lang="en-US" sz="1200" b="0" dirty="0">
                <a:solidFill>
                  <a:srgbClr val="55565A"/>
                </a:solidFill>
              </a:rPr>
              <a:t>Difference between male and female mean, and median bonus pay </a:t>
            </a:r>
          </a:p>
          <a:p>
            <a:r>
              <a:rPr lang="en-US" sz="1200" b="0" dirty="0">
                <a:solidFill>
                  <a:srgbClr val="55565A"/>
                </a:solidFill>
              </a:rPr>
              <a:t>for the period. </a:t>
            </a:r>
            <a:r>
              <a:rPr lang="en-US" sz="1200" dirty="0">
                <a:solidFill>
                  <a:srgbClr val="55565A"/>
                </a:solidFill>
              </a:rPr>
              <a:t>182</a:t>
            </a:r>
            <a:r>
              <a:rPr lang="en-US" sz="1200" b="0" dirty="0">
                <a:solidFill>
                  <a:srgbClr val="55565A"/>
                </a:solidFill>
              </a:rPr>
              <a:t> females and 797 males received bonus / incentive pay in the period.</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9" name="Picture 8">
            <a:extLst>
              <a:ext uri="{FF2B5EF4-FFF2-40B4-BE49-F238E27FC236}">
                <a16:creationId xmlns:a16="http://schemas.microsoft.com/office/drawing/2014/main" id="{538B19D0-0113-45A6-A46D-16C346F07BCB}"/>
              </a:ext>
            </a:extLst>
          </p:cNvPr>
          <p:cNvPicPr/>
          <p:nvPr/>
        </p:nvPicPr>
        <p:blipFill rotWithShape="1">
          <a:blip r:embed="rId3"/>
          <a:srcRect l="1611" t="31525" r="48847" b="45548"/>
          <a:stretch/>
        </p:blipFill>
        <p:spPr bwMode="auto">
          <a:xfrm>
            <a:off x="1143058" y="3710050"/>
            <a:ext cx="8049068" cy="204906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8603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5 April 2020</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Quartiles %</a:t>
            </a:r>
          </a:p>
        </p:txBody>
      </p:sp>
      <p:sp>
        <p:nvSpPr>
          <p:cNvPr id="7" name="TextBox 6"/>
          <p:cNvSpPr txBox="1"/>
          <p:nvPr/>
        </p:nvSpPr>
        <p:spPr>
          <a:xfrm>
            <a:off x="640080" y="2785677"/>
            <a:ext cx="4097919" cy="830997"/>
          </a:xfrm>
          <a:prstGeom prst="rect">
            <a:avLst/>
          </a:prstGeom>
          <a:noFill/>
        </p:spPr>
        <p:txBody>
          <a:bodyPr wrap="square" rtlCol="0">
            <a:spAutoFit/>
          </a:bodyPr>
          <a:lstStyle/>
          <a:p>
            <a:r>
              <a:rPr lang="en-US" sz="1200" dirty="0">
                <a:solidFill>
                  <a:srgbClr val="55565A"/>
                </a:solidFill>
              </a:rPr>
              <a:t>Proportion of males and females across four equal size </a:t>
            </a:r>
          </a:p>
          <a:p>
            <a:r>
              <a:rPr lang="en-US" sz="1200" dirty="0">
                <a:solidFill>
                  <a:srgbClr val="55565A"/>
                </a:solidFill>
              </a:rPr>
              <a:t>quartiles for the pay period including 5 April 2020. </a:t>
            </a:r>
          </a:p>
          <a:p>
            <a:endParaRPr lang="en-US" sz="1200" b="0" dirty="0">
              <a:solidFill>
                <a:srgbClr val="55565A"/>
              </a:solidFill>
            </a:endParaRPr>
          </a:p>
          <a:p>
            <a:r>
              <a:rPr lang="en-US" sz="1200" b="0" dirty="0">
                <a:solidFill>
                  <a:srgbClr val="55565A"/>
                </a:solidFill>
              </a:rPr>
              <a:t>264 females and 1141 males to</a:t>
            </a:r>
            <a:r>
              <a:rPr lang="en-US" sz="1200" dirty="0">
                <a:solidFill>
                  <a:srgbClr val="55565A"/>
                </a:solidFill>
              </a:rPr>
              <a:t>tal 1405 employees.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9" name="Picture 8">
            <a:extLst>
              <a:ext uri="{FF2B5EF4-FFF2-40B4-BE49-F238E27FC236}">
                <a16:creationId xmlns:a16="http://schemas.microsoft.com/office/drawing/2014/main" id="{F921BD2C-8479-4148-8D6A-267C1B0B5B82}"/>
              </a:ext>
            </a:extLst>
          </p:cNvPr>
          <p:cNvPicPr/>
          <p:nvPr/>
        </p:nvPicPr>
        <p:blipFill rotWithShape="1">
          <a:blip r:embed="rId2"/>
          <a:srcRect l="25146" t="30952" r="38638" b="19563"/>
          <a:stretch/>
        </p:blipFill>
        <p:spPr bwMode="auto">
          <a:xfrm>
            <a:off x="6337592" y="2216158"/>
            <a:ext cx="4235713" cy="314595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0611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Our story …</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Why do we have a gender pay gap?</a:t>
            </a:r>
          </a:p>
        </p:txBody>
      </p:sp>
      <p:sp>
        <p:nvSpPr>
          <p:cNvPr id="7" name="TextBox 6"/>
          <p:cNvSpPr txBox="1"/>
          <p:nvPr/>
        </p:nvSpPr>
        <p:spPr>
          <a:xfrm>
            <a:off x="640080" y="2381119"/>
            <a:ext cx="10980566" cy="1754326"/>
          </a:xfrm>
          <a:prstGeom prst="rect">
            <a:avLst/>
          </a:prstGeom>
          <a:noFill/>
        </p:spPr>
        <p:txBody>
          <a:bodyPr wrap="square" rtlCol="0">
            <a:spAutoFit/>
          </a:bodyPr>
          <a:lstStyle/>
          <a:p>
            <a:r>
              <a:rPr lang="en-US" sz="1200" b="0" dirty="0">
                <a:solidFill>
                  <a:srgbClr val="55565A"/>
                </a:solidFill>
              </a:rPr>
              <a:t>The UK’s national gender pay gap is currently 15.5%. NGN’s figure is at 15.5%.</a:t>
            </a:r>
          </a:p>
          <a:p>
            <a:endParaRPr lang="en-US" sz="1200" dirty="0">
              <a:solidFill>
                <a:srgbClr val="55565A"/>
              </a:solidFill>
            </a:endParaRPr>
          </a:p>
          <a:p>
            <a:pPr marL="171450" indent="-171450">
              <a:buFont typeface="Arial"/>
              <a:buChar char="•"/>
            </a:pPr>
            <a:r>
              <a:rPr lang="en-US" sz="1200" dirty="0">
                <a:solidFill>
                  <a:srgbClr val="55565A"/>
                </a:solidFill>
              </a:rPr>
              <a:t>NGN's median Gender Pay Gap for 2020 is 15.5%. This is an increase from April 2019 which was reported at 14.7%. </a:t>
            </a:r>
            <a:endParaRPr lang="en-US" sz="1200" dirty="0">
              <a:solidFill>
                <a:srgbClr val="000000"/>
              </a:solidFill>
              <a:cs typeface="Calibri"/>
            </a:endParaRPr>
          </a:p>
          <a:p>
            <a:pPr marL="171450" indent="-171450">
              <a:buFont typeface="Arial" panose="020B0604020202020204" pitchFamily="34" charset="0"/>
              <a:buChar char="•"/>
            </a:pPr>
            <a:r>
              <a:rPr lang="en-US" sz="1200" dirty="0">
                <a:solidFill>
                  <a:srgbClr val="55565A"/>
                </a:solidFill>
              </a:rPr>
              <a:t>Whilst we have a workforce made up of 81.2% men and 18.8% women, our business is typical of many others in engineering and has historically attracted a higher percentage of males.     </a:t>
            </a:r>
          </a:p>
          <a:p>
            <a:pPr marL="171450" indent="-171450">
              <a:buFont typeface="Arial"/>
              <a:buChar char="•"/>
            </a:pPr>
            <a:r>
              <a:rPr lang="en-GB" sz="1200" dirty="0">
                <a:solidFill>
                  <a:srgbClr val="55565A"/>
                </a:solidFill>
              </a:rPr>
              <a:t>Our analysis shows that there are significantly fewer women in the professional, engineering and senior management levels of the organisation. It is also widely acknowledged that there is a shortage of female students progressing into STEM subjects (Science, Technology, Engineering and Maths) through the formal education system, schools and universities/colleges.</a:t>
            </a:r>
            <a:endParaRPr lang="en-GB" sz="1200" dirty="0">
              <a:solidFill>
                <a:srgbClr val="55565A"/>
              </a:solidFill>
              <a:cs typeface="Calibri"/>
            </a:endParaRPr>
          </a:p>
          <a:p>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
        <p:nvSpPr>
          <p:cNvPr id="9" name="TextBox 8">
            <a:extLst>
              <a:ext uri="{FF2B5EF4-FFF2-40B4-BE49-F238E27FC236}">
                <a16:creationId xmlns:a16="http://schemas.microsoft.com/office/drawing/2014/main" id="{5C924CE9-E0DA-4954-B8D7-C028BB21A449}"/>
              </a:ext>
            </a:extLst>
          </p:cNvPr>
          <p:cNvSpPr txBox="1"/>
          <p:nvPr/>
        </p:nvSpPr>
        <p:spPr>
          <a:xfrm>
            <a:off x="640080" y="4062499"/>
            <a:ext cx="5415280" cy="523220"/>
          </a:xfrm>
          <a:prstGeom prst="rect">
            <a:avLst/>
          </a:prstGeom>
          <a:noFill/>
        </p:spPr>
        <p:txBody>
          <a:bodyPr wrap="square" rtlCol="0">
            <a:spAutoFit/>
          </a:bodyPr>
          <a:lstStyle/>
          <a:p>
            <a:r>
              <a:rPr lang="en-US" sz="2800" b="0" dirty="0">
                <a:solidFill>
                  <a:srgbClr val="153961"/>
                </a:solidFill>
              </a:rPr>
              <a:t>How we are closing the gap?</a:t>
            </a:r>
          </a:p>
        </p:txBody>
      </p:sp>
      <p:sp>
        <p:nvSpPr>
          <p:cNvPr id="10" name="TextBox 9">
            <a:extLst>
              <a:ext uri="{FF2B5EF4-FFF2-40B4-BE49-F238E27FC236}">
                <a16:creationId xmlns:a16="http://schemas.microsoft.com/office/drawing/2014/main" id="{8C3583D5-3147-4986-8A35-F084165EAA4B}"/>
              </a:ext>
            </a:extLst>
          </p:cNvPr>
          <p:cNvSpPr txBox="1"/>
          <p:nvPr/>
        </p:nvSpPr>
        <p:spPr>
          <a:xfrm>
            <a:off x="640080" y="4843478"/>
            <a:ext cx="10980566" cy="369332"/>
          </a:xfrm>
          <a:prstGeom prst="rect">
            <a:avLst/>
          </a:prstGeom>
          <a:noFill/>
        </p:spPr>
        <p:txBody>
          <a:bodyPr wrap="square" rtlCol="0" anchor="t">
            <a:spAutoFit/>
          </a:bodyPr>
          <a:lstStyle/>
          <a:p>
            <a:r>
              <a:rPr lang="en-GB"/>
              <a:t> </a:t>
            </a:r>
            <a:endParaRPr lang="en-US" sz="1200" b="0" dirty="0">
              <a:solidFill>
                <a:srgbClr val="55565A"/>
              </a:solidFill>
            </a:endParaRPr>
          </a:p>
        </p:txBody>
      </p:sp>
      <p:sp>
        <p:nvSpPr>
          <p:cNvPr id="11" name="TextBox 10">
            <a:extLst>
              <a:ext uri="{FF2B5EF4-FFF2-40B4-BE49-F238E27FC236}">
                <a16:creationId xmlns:a16="http://schemas.microsoft.com/office/drawing/2014/main" id="{A0874BEB-4EA1-488E-9221-25F9F848B2E3}"/>
              </a:ext>
            </a:extLst>
          </p:cNvPr>
          <p:cNvSpPr txBox="1"/>
          <p:nvPr/>
        </p:nvSpPr>
        <p:spPr>
          <a:xfrm>
            <a:off x="640080" y="4590467"/>
            <a:ext cx="10980566" cy="1754326"/>
          </a:xfrm>
          <a:prstGeom prst="rect">
            <a:avLst/>
          </a:prstGeom>
          <a:noFill/>
        </p:spPr>
        <p:txBody>
          <a:bodyPr wrap="square" rtlCol="0" anchor="t">
            <a:spAutoFit/>
          </a:bodyPr>
          <a:lstStyle/>
          <a:p>
            <a:pPr marL="171450" indent="-171450" fontAlgn="base">
              <a:buFont typeface="Arial" panose="020B0604020202020204" pitchFamily="34" charset="0"/>
              <a:buChar char="•"/>
            </a:pPr>
            <a:r>
              <a:rPr lang="en-GB" sz="1200" dirty="0">
                <a:solidFill>
                  <a:srgbClr val="55565A"/>
                </a:solidFill>
              </a:rPr>
              <a:t>Although our industry is traditionally perceived as a male dominated one, we are taking a range of actions to try and close the gender gap, and there is more to do.  Work is being done through schools engagement to attract more women into our organisation. We have reviewed our recruitment practices and are utilising a system that reviews the language used in advertising to ensure there is no gender bias</a:t>
            </a:r>
          </a:p>
          <a:p>
            <a:pPr marL="171450" indent="-171450" fontAlgn="base">
              <a:buFont typeface="Arial" panose="020B0604020202020204" pitchFamily="34" charset="0"/>
              <a:buChar char="•"/>
            </a:pPr>
            <a:r>
              <a:rPr lang="en-GB" sz="1200" dirty="0">
                <a:solidFill>
                  <a:srgbClr val="55565A"/>
                </a:solidFill>
              </a:rPr>
              <a:t>In addition, we have engage with some alternative suppliers specifically in respect to our apprentices, which has resulted in our recruiting two female maintenance apprentices for the first time ever.  </a:t>
            </a:r>
          </a:p>
          <a:p>
            <a:pPr marL="171450" indent="-171450" fontAlgn="base">
              <a:buFont typeface="Arial" panose="020B0604020202020204" pitchFamily="34" charset="0"/>
              <a:buChar char="•"/>
            </a:pPr>
            <a:r>
              <a:rPr lang="en-GB" sz="1200" dirty="0">
                <a:solidFill>
                  <a:srgbClr val="55565A"/>
                </a:solidFill>
              </a:rPr>
              <a:t>We continue to provide generous family friendly policies including paid keeping in touch days, six months full maternity pay, and a flexible working policy to encourage more women to join NGN and stay with us.</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seen a small increase to our pay gap from 2019 which comes as a result of organisational changes.</a:t>
            </a:r>
            <a:endParaRPr lang="en-GB" sz="1200" dirty="0">
              <a:solidFill>
                <a:srgbClr val="55565A"/>
              </a:solidFill>
              <a:cs typeface="Calibri"/>
            </a:endParaRPr>
          </a:p>
          <a:p>
            <a:endParaRPr lang="en-US" sz="1200" b="0" dirty="0">
              <a:solidFill>
                <a:schemeClr val="bg1">
                  <a:lumMod val="65000"/>
                </a:schemeClr>
              </a:solidFill>
              <a:cs typeface="Calibri"/>
            </a:endParaRPr>
          </a:p>
        </p:txBody>
      </p:sp>
    </p:spTree>
    <p:extLst>
      <p:ext uri="{BB962C8B-B14F-4D97-AF65-F5344CB8AC3E}">
        <p14:creationId xmlns:p14="http://schemas.microsoft.com/office/powerpoint/2010/main" val="368302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Declaration</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7" name="TextBox 6"/>
          <p:cNvSpPr txBox="1"/>
          <p:nvPr/>
        </p:nvSpPr>
        <p:spPr>
          <a:xfrm>
            <a:off x="599439" y="2106799"/>
            <a:ext cx="10980566" cy="3600986"/>
          </a:xfrm>
          <a:prstGeom prst="rect">
            <a:avLst/>
          </a:prstGeom>
          <a:noFill/>
        </p:spPr>
        <p:txBody>
          <a:bodyPr wrap="square" rtlCol="0">
            <a:spAutoFit/>
          </a:bodyPr>
          <a:lstStyle/>
          <a:p>
            <a:r>
              <a:rPr lang="en-US" sz="1200" dirty="0">
                <a:solidFill>
                  <a:srgbClr val="55565A"/>
                </a:solidFill>
              </a:rPr>
              <a:t>I confirm that the data contained in this report has been generated by NGN systems; checked and validated as accurate and fully audited.</a:t>
            </a: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Mark Horsley, CEO, Northern Gas Networks</a:t>
            </a: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Northern Gas Networks Limited</a:t>
            </a:r>
          </a:p>
          <a:p>
            <a:r>
              <a:rPr lang="en-US" sz="1200" dirty="0">
                <a:solidFill>
                  <a:srgbClr val="55565A"/>
                </a:solidFill>
              </a:rPr>
              <a:t>Registered Office No. 5167070</a:t>
            </a:r>
          </a:p>
          <a:p>
            <a:r>
              <a:rPr lang="en-US" sz="1200" b="0" dirty="0">
                <a:solidFill>
                  <a:srgbClr val="55565A"/>
                </a:solidFill>
              </a:rPr>
              <a:t>Thorpe Park Business Park, Colton, Leeds, LS15 8TU</a:t>
            </a:r>
          </a:p>
          <a:p>
            <a:r>
              <a:rPr lang="en-US" sz="1200" dirty="0">
                <a:solidFill>
                  <a:srgbClr val="55565A"/>
                </a:solidFill>
              </a:rPr>
              <a:t>www.northerngasnetworks.co.uk</a:t>
            </a:r>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6" name="Picture 2">
            <a:extLst>
              <a:ext uri="{FF2B5EF4-FFF2-40B4-BE49-F238E27FC236}">
                <a16:creationId xmlns:a16="http://schemas.microsoft.com/office/drawing/2014/main" id="{3ED49580-09EE-45ED-A72D-1B54BF8697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439" y="2604453"/>
            <a:ext cx="1876425"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495180"/>
      </p:ext>
    </p:extLst>
  </p:cSld>
  <p:clrMapOvr>
    <a:masterClrMapping/>
  </p:clrMapOvr>
</p:sld>
</file>

<file path=ppt/theme/theme1.xml><?xml version="1.0" encoding="utf-8"?>
<a:theme xmlns:a="http://schemas.openxmlformats.org/drawingml/2006/main" name="Custom Desig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43978E87B9D945B7007978713DBF7B" ma:contentTypeVersion="4" ma:contentTypeDescription="Create a new document." ma:contentTypeScope="" ma:versionID="127fa0f840cf35768a7d8b744329bb56">
  <xsd:schema xmlns:xsd="http://www.w3.org/2001/XMLSchema" xmlns:xs="http://www.w3.org/2001/XMLSchema" xmlns:p="http://schemas.microsoft.com/office/2006/metadata/properties" xmlns:ns2="0e34ef3b-311b-4ad5-a909-9e17998dd2ed" xmlns:ns3="e1ed1424-6a7b-49a1-9416-6d7522b0855a" targetNamespace="http://schemas.microsoft.com/office/2006/metadata/properties" ma:root="true" ma:fieldsID="7652a52db71488d167db43630e323a07" ns2:_="" ns3:_="">
    <xsd:import namespace="0e34ef3b-311b-4ad5-a909-9e17998dd2ed"/>
    <xsd:import namespace="e1ed1424-6a7b-49a1-9416-6d7522b085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4ef3b-311b-4ad5-a909-9e17998dd2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ed1424-6a7b-49a1-9416-6d7522b085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e1ed1424-6a7b-49a1-9416-6d7522b0855a">
      <UserInfo>
        <DisplayName>SharingLinks.b4998a5b-9e63-4e0a-973e-083eb2f3079a.OrganizationEdit.f7bed374-b983-4b5e-bcb3-146ad73307c0</DisplayName>
        <AccountId>745</AccountId>
        <AccountType/>
      </UserInfo>
      <UserInfo>
        <DisplayName>Lindsey Filer</DisplayName>
        <AccountId>1156</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D92BCB-34BC-4298-9F3C-ADEFE363B6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34ef3b-311b-4ad5-a909-9e17998dd2ed"/>
    <ds:schemaRef ds:uri="e1ed1424-6a7b-49a1-9416-6d7522b08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507848-3EB6-43EF-BCCA-CABD94F9AB28}">
  <ds:schemaRefs>
    <ds:schemaRef ds:uri="http://schemas.openxmlformats.org/package/2006/metadata/core-properties"/>
    <ds:schemaRef ds:uri="e1ed1424-6a7b-49a1-9416-6d7522b0855a"/>
    <ds:schemaRef ds:uri="http://purl.org/dc/elements/1.1/"/>
    <ds:schemaRef ds:uri="http://purl.org/dc/dcmitype/"/>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0e34ef3b-311b-4ad5-a909-9e17998dd2ed"/>
    <ds:schemaRef ds:uri="http://purl.org/dc/terms/"/>
  </ds:schemaRefs>
</ds:datastoreItem>
</file>

<file path=customXml/itemProps3.xml><?xml version="1.0" encoding="utf-8"?>
<ds:datastoreItem xmlns:ds="http://schemas.openxmlformats.org/officeDocument/2006/customXml" ds:itemID="{290C6F58-B640-41F7-9179-00D52DCAB4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3416</TotalTime>
  <Words>692</Words>
  <Application>Microsoft Office PowerPoint</Application>
  <PresentationFormat>Widescreen</PresentationFormat>
  <Paragraphs>77</Paragraphs>
  <Slides>7</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Calibri</vt:lpstr>
      <vt:lpstr>Calibri Light</vt:lpstr>
      <vt:lpstr>Custom Design</vt:lpstr>
      <vt:lpstr>1_Custom Design</vt:lpstr>
      <vt:lpstr>2_Custom Design</vt:lpstr>
      <vt:lpstr>Gender pay report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Salter</dc:creator>
  <cp:lastModifiedBy>Amy Craven</cp:lastModifiedBy>
  <cp:revision>25</cp:revision>
  <dcterms:created xsi:type="dcterms:W3CDTF">2017-12-04T14:45:03Z</dcterms:created>
  <dcterms:modified xsi:type="dcterms:W3CDTF">2021-03-25T16:07:31Z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0x0101005E43978E87B9D945B7007978713DBF7B</vt:lpwstr>
  </property>
  <property fmtid="{D5CDD505-2E9C-101B-9397-08002B2CF9AE}" pid="3" name="DLPManualFileClassification">
    <vt:lpwstr>{1A067545-A4E2-4FA1-8094-0D7902669705}</vt:lpwstr>
  </property>
  <property fmtid="{D5CDD505-2E9C-101B-9397-08002B2CF9AE}" pid="4" name="DLPManualFileClassificationLastModifiedBy">
    <vt:lpwstr>NGNTP\kwatson</vt:lpwstr>
  </property>
  <property fmtid="{D5CDD505-2E9C-101B-9397-08002B2CF9AE}" pid="5" name="DLPManualFileClassificationLastModificationDate">
    <vt:lpwstr>1544782954</vt:lpwstr>
  </property>
  <property fmtid="{D5CDD505-2E9C-101B-9397-08002B2CF9AE}" pid="6" name="DLPManualFileClassificationVersion">
    <vt:lpwstr>11.0.300.84</vt:lpwstr>
  </property>
</Properties>
</file>