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2" r:id="rId5"/>
    <p:sldMasterId id="2147483684" r:id="rId6"/>
  </p:sldMasterIdLst>
  <p:notesMasterIdLst>
    <p:notesMasterId r:id="rId14"/>
  </p:notesMasterIdLst>
  <p:sldIdLst>
    <p:sldId id="256" r:id="rId7"/>
    <p:sldId id="257" r:id="rId8"/>
    <p:sldId id="259" r:id="rId9"/>
    <p:sldId id="263" r:id="rId10"/>
    <p:sldId id="261" r:id="rId11"/>
    <p:sldId id="260"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C9E8"/>
    <a:srgbClr val="EA1D76"/>
    <a:srgbClr val="55565A"/>
    <a:srgbClr val="1539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A40C90-5F0F-4176-8EF4-5D21FC1439A4}" v="1060" dt="2020-04-06T14:24:55.868"/>
    <p1510:client id="{D8B05125-972C-573D-957B-EF38E0B6E916}" v="4" dt="2020-04-07T16:14:38.9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2" autoAdjust="0"/>
    <p:restoredTop sz="94613" autoAdjust="0"/>
  </p:normalViewPr>
  <p:slideViewPr>
    <p:cSldViewPr snapToGrid="0" snapToObjects="1">
      <p:cViewPr varScale="1">
        <p:scale>
          <a:sx n="50" d="100"/>
          <a:sy n="50" d="100"/>
        </p:scale>
        <p:origin x="799" y="27"/>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th Randle" userId="S::rrandle@northerngas.co.uk::cdfe14f1-d89d-4a1e-8e70-ad910d3c5807" providerId="AD" clId="Web-{D8B05125-972C-573D-957B-EF38E0B6E916}"/>
    <pc:docChg chg="modSld">
      <pc:chgData name="Ruth Randle" userId="S::rrandle@northerngas.co.uk::cdfe14f1-d89d-4a1e-8e70-ad910d3c5807" providerId="AD" clId="Web-{D8B05125-972C-573D-957B-EF38E0B6E916}" dt="2020-04-07T16:14:38.987" v="3" actId="20577"/>
      <pc:docMkLst>
        <pc:docMk/>
      </pc:docMkLst>
      <pc:sldChg chg="modSp">
        <pc:chgData name="Ruth Randle" userId="S::rrandle@northerngas.co.uk::cdfe14f1-d89d-4a1e-8e70-ad910d3c5807" providerId="AD" clId="Web-{D8B05125-972C-573D-957B-EF38E0B6E916}" dt="2020-04-07T16:14:38.987" v="2" actId="20577"/>
        <pc:sldMkLst>
          <pc:docMk/>
          <pc:sldMk cId="3683026211" sldId="260"/>
        </pc:sldMkLst>
        <pc:spChg chg="mod">
          <ac:chgData name="Ruth Randle" userId="S::rrandle@northerngas.co.uk::cdfe14f1-d89d-4a1e-8e70-ad910d3c5807" providerId="AD" clId="Web-{D8B05125-972C-573D-957B-EF38E0B6E916}" dt="2020-04-07T16:14:38.987" v="2" actId="20577"/>
          <ac:spMkLst>
            <pc:docMk/>
            <pc:sldMk cId="3683026211" sldId="260"/>
            <ac:spMk id="11" creationId="{A0874BEB-4EA1-488E-9221-25F9F848B2E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FA7A0F-90DA-41EB-92DA-7CEA6E398417}" type="datetimeFigureOut">
              <a:rPr lang="en-GB" smtClean="0"/>
              <a:t>07/04/2020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915C86-0370-4579-8C70-B60C3B493022}" type="slidenum">
              <a:rPr lang="en-GB" smtClean="0"/>
              <a:t>‹#›</a:t>
            </a:fld>
            <a:endParaRPr lang="en-GB"/>
          </a:p>
        </p:txBody>
      </p:sp>
    </p:spTree>
    <p:extLst>
      <p:ext uri="{BB962C8B-B14F-4D97-AF65-F5344CB8AC3E}">
        <p14:creationId xmlns:p14="http://schemas.microsoft.com/office/powerpoint/2010/main" val="2944079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April 2018 Mean = 7% and median = 11.9% </a:t>
            </a:r>
          </a:p>
        </p:txBody>
      </p:sp>
      <p:sp>
        <p:nvSpPr>
          <p:cNvPr id="4" name="Slide Number Placeholder 3"/>
          <p:cNvSpPr>
            <a:spLocks noGrp="1"/>
          </p:cNvSpPr>
          <p:nvPr>
            <p:ph type="sldNum" sz="quarter" idx="5"/>
          </p:nvPr>
        </p:nvSpPr>
        <p:spPr/>
        <p:txBody>
          <a:bodyPr/>
          <a:lstStyle/>
          <a:p>
            <a:fld id="{83915C86-0370-4579-8C70-B60C3B493022}" type="slidenum">
              <a:rPr lang="en-GB" smtClean="0"/>
              <a:t>3</a:t>
            </a:fld>
            <a:endParaRPr lang="en-GB"/>
          </a:p>
        </p:txBody>
      </p:sp>
    </p:spTree>
    <p:extLst>
      <p:ext uri="{BB962C8B-B14F-4D97-AF65-F5344CB8AC3E}">
        <p14:creationId xmlns:p14="http://schemas.microsoft.com/office/powerpoint/2010/main" val="3027744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2018 figures = Mean = 42.5% Median = 39.4%</a:t>
            </a:r>
          </a:p>
        </p:txBody>
      </p:sp>
      <p:sp>
        <p:nvSpPr>
          <p:cNvPr id="4" name="Slide Number Placeholder 3"/>
          <p:cNvSpPr>
            <a:spLocks noGrp="1"/>
          </p:cNvSpPr>
          <p:nvPr>
            <p:ph type="sldNum" sz="quarter" idx="5"/>
          </p:nvPr>
        </p:nvSpPr>
        <p:spPr/>
        <p:txBody>
          <a:bodyPr/>
          <a:lstStyle/>
          <a:p>
            <a:fld id="{83915C86-0370-4579-8C70-B60C3B493022}" type="slidenum">
              <a:rPr lang="en-GB" smtClean="0"/>
              <a:t>4</a:t>
            </a:fld>
            <a:endParaRPr lang="en-GB"/>
          </a:p>
        </p:txBody>
      </p:sp>
    </p:spTree>
    <p:extLst>
      <p:ext uri="{BB962C8B-B14F-4D97-AF65-F5344CB8AC3E}">
        <p14:creationId xmlns:p14="http://schemas.microsoft.com/office/powerpoint/2010/main" val="1657744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591243"/>
            <a:ext cx="9144000" cy="2387600"/>
          </a:xfrm>
        </p:spPr>
        <p:txBody>
          <a:bodyPr anchor="b">
            <a:normAutofit/>
          </a:bodyPr>
          <a:lstStyle>
            <a:lvl1pPr algn="l">
              <a:defRPr sz="4000" b="1">
                <a:solidFill>
                  <a:srgbClr val="153961"/>
                </a:solidFill>
              </a:defRPr>
            </a:lvl1pPr>
          </a:lstStyle>
          <a:p>
            <a:r>
              <a:rPr lang="en-US" dirty="0"/>
              <a:t>Click to edit Master title style</a:t>
            </a:r>
          </a:p>
        </p:txBody>
      </p:sp>
      <p:sp>
        <p:nvSpPr>
          <p:cNvPr id="3" name="Subtitle 2"/>
          <p:cNvSpPr>
            <a:spLocks noGrp="1"/>
          </p:cNvSpPr>
          <p:nvPr>
            <p:ph type="subTitle" idx="1"/>
          </p:nvPr>
        </p:nvSpPr>
        <p:spPr>
          <a:xfrm>
            <a:off x="762000" y="5978843"/>
            <a:ext cx="9144000" cy="1655762"/>
          </a:xfrm>
        </p:spPr>
        <p:txBody>
          <a:bodyPr/>
          <a:lstStyle>
            <a:lvl1pPr marL="0" indent="0" algn="l">
              <a:buNone/>
              <a:defRPr sz="2400">
                <a:solidFill>
                  <a:srgbClr val="15396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208223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DA347-0466-4245-9649-AA3D8018F767}"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819244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DA347-0466-4245-9649-AA3D8018F767}"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73590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895080" y="6153467"/>
            <a:ext cx="2743200" cy="365125"/>
          </a:xfrm>
        </p:spPr>
        <p:txBody>
          <a:bodyPr/>
          <a:lstStyle>
            <a:lvl1pPr>
              <a:defRPr>
                <a:solidFill>
                  <a:schemeClr val="bg1"/>
                </a:solidFill>
              </a:defRPr>
            </a:lvl1pPr>
          </a:lstStyle>
          <a:p>
            <a:fld id="{8A35E6A3-5060-F34E-80AC-AFB43E8B08E8}" type="slidenum">
              <a:rPr lang="en-US" smtClean="0"/>
              <a:pPr/>
              <a:t>‹#›</a:t>
            </a:fld>
            <a:endParaRPr lang="en-US" dirty="0"/>
          </a:p>
        </p:txBody>
      </p:sp>
    </p:spTree>
    <p:extLst>
      <p:ext uri="{BB962C8B-B14F-4D97-AF65-F5344CB8AC3E}">
        <p14:creationId xmlns:p14="http://schemas.microsoft.com/office/powerpoint/2010/main" val="20335833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E10227-1E83-2E4A-98FD-DAFDA21D602F}"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232684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E10227-1E83-2E4A-98FD-DAFDA21D602F}"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953027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AE10227-1E83-2E4A-98FD-DAFDA21D602F}"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5922874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AE10227-1E83-2E4A-98FD-DAFDA21D602F}" type="datetimeFigureOut">
              <a:rPr lang="en-US" smtClean="0"/>
              <a:t>4/7/2020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7822536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AE10227-1E83-2E4A-98FD-DAFDA21D602F}" type="datetimeFigureOut">
              <a:rPr lang="en-US" smtClean="0"/>
              <a:t>4/7/2020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2346661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E10227-1E83-2E4A-98FD-DAFDA21D602F}" type="datetimeFigureOut">
              <a:rPr lang="en-US" smtClean="0"/>
              <a:t>4/7/2020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20474395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E10227-1E83-2E4A-98FD-DAFDA21D602F}"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38137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DA347-0466-4245-9649-AA3D8018F767}"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34523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E10227-1E83-2E4A-98FD-DAFDA21D602F}"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0209028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E10227-1E83-2E4A-98FD-DAFDA21D602F}"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20668902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E10227-1E83-2E4A-98FD-DAFDA21D602F}"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5294284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591243"/>
            <a:ext cx="9144000" cy="2387600"/>
          </a:xfrm>
        </p:spPr>
        <p:txBody>
          <a:bodyPr anchor="b">
            <a:normAutofit/>
          </a:bodyPr>
          <a:lstStyle>
            <a:lvl1pPr algn="l">
              <a:defRPr sz="4000" b="1">
                <a:solidFill>
                  <a:srgbClr val="153961"/>
                </a:solidFill>
              </a:defRPr>
            </a:lvl1pPr>
          </a:lstStyle>
          <a:p>
            <a:r>
              <a:rPr lang="en-US" dirty="0"/>
              <a:t>Click to edit Master title style</a:t>
            </a:r>
          </a:p>
        </p:txBody>
      </p:sp>
      <p:sp>
        <p:nvSpPr>
          <p:cNvPr id="3" name="Subtitle 2"/>
          <p:cNvSpPr>
            <a:spLocks noGrp="1"/>
          </p:cNvSpPr>
          <p:nvPr>
            <p:ph type="subTitle" idx="1"/>
          </p:nvPr>
        </p:nvSpPr>
        <p:spPr>
          <a:xfrm>
            <a:off x="762000" y="5978843"/>
            <a:ext cx="9144000" cy="1655762"/>
          </a:xfrm>
        </p:spPr>
        <p:txBody>
          <a:bodyPr/>
          <a:lstStyle>
            <a:lvl1pPr marL="0" indent="0" algn="l">
              <a:buNone/>
              <a:defRPr sz="2400">
                <a:solidFill>
                  <a:srgbClr val="15396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2082238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9817BAA-98AD-D548-9BFC-A6DC27A380B1}"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1780085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17BAA-98AD-D548-9BFC-A6DC27A380B1}"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1382774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17BAA-98AD-D548-9BFC-A6DC27A380B1}"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2454469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817BAA-98AD-D548-9BFC-A6DC27A380B1}"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7038485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17BAA-98AD-D548-9BFC-A6DC27A380B1}" type="datetimeFigureOut">
              <a:rPr lang="en-US" smtClean="0"/>
              <a:t>4/7/2020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2429715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17BAA-98AD-D548-9BFC-A6DC27A380B1}" type="datetimeFigureOut">
              <a:rPr lang="en-US" smtClean="0"/>
              <a:t>4/7/2020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204868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EDA347-0466-4245-9649-AA3D8018F767}"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60796435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17BAA-98AD-D548-9BFC-A6DC27A380B1}" type="datetimeFigureOut">
              <a:rPr lang="en-US" smtClean="0"/>
              <a:t>4/7/2020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6229781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817BAA-98AD-D548-9BFC-A6DC27A380B1}"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557937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817BAA-98AD-D548-9BFC-A6DC27A380B1}"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4230054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17BAA-98AD-D548-9BFC-A6DC27A380B1}"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20753942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17BAA-98AD-D548-9BFC-A6DC27A380B1}" type="datetimeFigureOut">
              <a:rPr lang="en-US" smtClean="0"/>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721681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EDA347-0466-4245-9649-AA3D8018F767}"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329755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EDA347-0466-4245-9649-AA3D8018F767}" type="datetimeFigureOut">
              <a:rPr lang="en-US" smtClean="0"/>
              <a:t>4/7/2020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695786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EDA347-0466-4245-9649-AA3D8018F767}" type="datetimeFigureOut">
              <a:rPr lang="en-US" smtClean="0"/>
              <a:t>4/7/2020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834125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EDA347-0466-4245-9649-AA3D8018F767}" type="datetimeFigureOut">
              <a:rPr lang="en-US" smtClean="0"/>
              <a:t>4/7/2020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165664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EDA347-0466-4245-9649-AA3D8018F767}"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984179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EDA347-0466-4245-9649-AA3D8018F767}" type="datetimeFigureOut">
              <a:rPr lang="en-US" smtClean="0"/>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986853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EDA347-0466-4245-9649-AA3D8018F767}" type="datetimeFigureOut">
              <a:rPr lang="en-US" smtClean="0"/>
              <a:t>4/7/2020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1DCAC4-04FF-FE46-9E2A-1B373D0E96DB}" type="slidenum">
              <a:rPr lang="en-US" smtClean="0"/>
              <a:t>‹#›</a:t>
            </a:fld>
            <a:endParaRPr lang="en-US"/>
          </a:p>
        </p:txBody>
      </p:sp>
    </p:spTree>
    <p:extLst>
      <p:ext uri="{BB962C8B-B14F-4D97-AF65-F5344CB8AC3E}">
        <p14:creationId xmlns:p14="http://schemas.microsoft.com/office/powerpoint/2010/main" val="14508084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4"/>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E10227-1E83-2E4A-98FD-DAFDA21D602F}" type="datetimeFigureOut">
              <a:rPr lang="en-US" smtClean="0"/>
              <a:t>4/7/2020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5E6A3-5060-F34E-80AC-AFB43E8B08E8}" type="slidenum">
              <a:rPr lang="en-US" smtClean="0"/>
              <a:t>‹#›</a:t>
            </a:fld>
            <a:endParaRPr lang="en-US"/>
          </a:p>
        </p:txBody>
      </p:sp>
    </p:spTree>
    <p:extLst>
      <p:ext uri="{BB962C8B-B14F-4D97-AF65-F5344CB8AC3E}">
        <p14:creationId xmlns:p14="http://schemas.microsoft.com/office/powerpoint/2010/main" val="7268947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9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17BAA-98AD-D548-9BFC-A6DC27A380B1}" type="datetimeFigureOut">
              <a:rPr lang="en-US" smtClean="0"/>
              <a:t>4/7/2020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6B1A4-85DE-FA4B-AA33-A4DD4B088201}" type="slidenum">
              <a:rPr lang="en-US" smtClean="0"/>
              <a:t>‹#›</a:t>
            </a:fld>
            <a:endParaRPr lang="en-US"/>
          </a:p>
        </p:txBody>
      </p:sp>
    </p:spTree>
    <p:extLst>
      <p:ext uri="{BB962C8B-B14F-4D97-AF65-F5344CB8AC3E}">
        <p14:creationId xmlns:p14="http://schemas.microsoft.com/office/powerpoint/2010/main" val="3993531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500882" y="3591243"/>
            <a:ext cx="9144001" cy="2387600"/>
          </a:xfrm>
        </p:spPr>
        <p:txBody>
          <a:bodyPr/>
          <a:lstStyle/>
          <a:p>
            <a:r>
              <a:rPr lang="en-US" dirty="0">
                <a:solidFill>
                  <a:schemeClr val="bg1"/>
                </a:solidFill>
              </a:rPr>
              <a:t>Gender pay report</a:t>
            </a:r>
          </a:p>
        </p:txBody>
      </p:sp>
      <p:sp>
        <p:nvSpPr>
          <p:cNvPr id="7" name="Subtitle 6"/>
          <p:cNvSpPr>
            <a:spLocks noGrp="1"/>
          </p:cNvSpPr>
          <p:nvPr>
            <p:ph type="subTitle" idx="1"/>
          </p:nvPr>
        </p:nvSpPr>
        <p:spPr>
          <a:xfrm>
            <a:off x="500882" y="5978843"/>
            <a:ext cx="9144001" cy="1655762"/>
          </a:xfrm>
        </p:spPr>
        <p:txBody>
          <a:bodyPr/>
          <a:lstStyle/>
          <a:p>
            <a:r>
              <a:rPr lang="en-US" dirty="0">
                <a:solidFill>
                  <a:srgbClr val="FFFFFF"/>
                </a:solidFill>
              </a:rPr>
              <a:t>April 2019</a:t>
            </a:r>
          </a:p>
        </p:txBody>
      </p:sp>
    </p:spTree>
    <p:extLst>
      <p:ext uri="{BB962C8B-B14F-4D97-AF65-F5344CB8AC3E}">
        <p14:creationId xmlns:p14="http://schemas.microsoft.com/office/powerpoint/2010/main" val="1740656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6675120" cy="646331"/>
          </a:xfrm>
          <a:prstGeom prst="rect">
            <a:avLst/>
          </a:prstGeom>
          <a:noFill/>
        </p:spPr>
        <p:txBody>
          <a:bodyPr wrap="square" rtlCol="0">
            <a:spAutoFit/>
          </a:bodyPr>
          <a:lstStyle/>
          <a:p>
            <a:r>
              <a:rPr lang="en-US" sz="3600" b="1" dirty="0">
                <a:solidFill>
                  <a:schemeClr val="bg1"/>
                </a:solidFill>
              </a:rPr>
              <a:t>Annual Gender Pay Reporting</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80" y="1834417"/>
            <a:ext cx="5415280" cy="523220"/>
          </a:xfrm>
          <a:prstGeom prst="rect">
            <a:avLst/>
          </a:prstGeom>
          <a:noFill/>
        </p:spPr>
        <p:txBody>
          <a:bodyPr wrap="square" rtlCol="0">
            <a:spAutoFit/>
          </a:bodyPr>
          <a:lstStyle/>
          <a:p>
            <a:r>
              <a:rPr lang="en-US" sz="2800" b="0" dirty="0">
                <a:solidFill>
                  <a:srgbClr val="153961"/>
                </a:solidFill>
              </a:rPr>
              <a:t>What is the gender </a:t>
            </a:r>
            <a:r>
              <a:rPr lang="en-US" sz="2800" dirty="0">
                <a:solidFill>
                  <a:srgbClr val="153961"/>
                </a:solidFill>
              </a:rPr>
              <a:t>p</a:t>
            </a:r>
            <a:r>
              <a:rPr lang="en-US" sz="2800" b="0" dirty="0">
                <a:solidFill>
                  <a:srgbClr val="153961"/>
                </a:solidFill>
              </a:rPr>
              <a:t>ay </a:t>
            </a:r>
            <a:r>
              <a:rPr lang="en-US" sz="2800" dirty="0">
                <a:solidFill>
                  <a:srgbClr val="153961"/>
                </a:solidFill>
              </a:rPr>
              <a:t>g</a:t>
            </a:r>
            <a:r>
              <a:rPr lang="en-US" sz="2800" b="0" dirty="0">
                <a:solidFill>
                  <a:srgbClr val="153961"/>
                </a:solidFill>
              </a:rPr>
              <a:t>ap?</a:t>
            </a:r>
          </a:p>
        </p:txBody>
      </p:sp>
      <p:sp>
        <p:nvSpPr>
          <p:cNvPr id="7" name="TextBox 6"/>
          <p:cNvSpPr txBox="1"/>
          <p:nvPr/>
        </p:nvSpPr>
        <p:spPr>
          <a:xfrm>
            <a:off x="640080" y="2381119"/>
            <a:ext cx="10980566" cy="2554545"/>
          </a:xfrm>
          <a:prstGeom prst="rect">
            <a:avLst/>
          </a:prstGeom>
          <a:noFill/>
        </p:spPr>
        <p:txBody>
          <a:bodyPr wrap="square" rtlCol="0">
            <a:spAutoFit/>
          </a:bodyPr>
          <a:lstStyle/>
          <a:p>
            <a:r>
              <a:rPr lang="en-US" sz="1200" dirty="0">
                <a:solidFill>
                  <a:srgbClr val="55565A"/>
                </a:solidFill>
              </a:rPr>
              <a:t>It is the difference between women’s and men’s average monthly (full time equivalent) earnings which is expressed a percentage of men’s earnings.</a:t>
            </a:r>
          </a:p>
          <a:p>
            <a:endParaRPr lang="en-US" sz="1200" b="0" dirty="0">
              <a:solidFill>
                <a:srgbClr val="55565A"/>
              </a:solidFill>
            </a:endParaRPr>
          </a:p>
          <a:p>
            <a:r>
              <a:rPr lang="en-US" sz="1200" dirty="0">
                <a:solidFill>
                  <a:srgbClr val="55565A"/>
                </a:solidFill>
              </a:rPr>
              <a:t>It is different to “equal pay” which looks at pay for men and women who perform the same role.</a:t>
            </a:r>
            <a:r>
              <a:rPr lang="en-US" sz="1200" b="0" dirty="0">
                <a:solidFill>
                  <a:srgbClr val="55565A"/>
                </a:solidFill>
              </a:rPr>
              <a:t> </a:t>
            </a:r>
          </a:p>
          <a:p>
            <a:endParaRPr lang="en-US" sz="1200" dirty="0">
              <a:solidFill>
                <a:srgbClr val="55565A"/>
              </a:solidFill>
            </a:endParaRPr>
          </a:p>
          <a:p>
            <a:r>
              <a:rPr lang="en-US" sz="2800" dirty="0">
                <a:solidFill>
                  <a:srgbClr val="153961"/>
                </a:solidFill>
              </a:rPr>
              <a:t>Why is NGN reporting on its gender pay gap?</a:t>
            </a:r>
          </a:p>
          <a:p>
            <a:endParaRPr lang="en-US" sz="1200" dirty="0">
              <a:solidFill>
                <a:srgbClr val="55565A"/>
              </a:solidFill>
            </a:endParaRPr>
          </a:p>
          <a:p>
            <a:r>
              <a:rPr lang="en-US" sz="1200" dirty="0">
                <a:solidFill>
                  <a:srgbClr val="55565A"/>
                </a:solidFill>
              </a:rPr>
              <a:t>Parliament introduced new legislation (Equality Act 2010 Regulations 2017) which requires large employers like ours to publish their Gender Pay information with effect from April 2019. </a:t>
            </a:r>
          </a:p>
          <a:p>
            <a:endParaRPr lang="en-US" sz="1200" dirty="0">
              <a:solidFill>
                <a:srgbClr val="55565A"/>
              </a:solidFill>
            </a:endParaRPr>
          </a:p>
          <a:p>
            <a:r>
              <a:rPr lang="en-US" sz="1200" dirty="0">
                <a:solidFill>
                  <a:srgbClr val="55565A"/>
                </a:solidFill>
              </a:rPr>
              <a:t>The report considers direct employees of NGN Limited and NGN Operations Limited. Our calculations follow the guidance set out in the Government legislation. </a:t>
            </a:r>
          </a:p>
          <a:p>
            <a:endParaRPr lang="en-US" sz="1200" dirty="0">
              <a:solidFill>
                <a:srgbClr val="55565A"/>
              </a:solidFill>
            </a:endParaRPr>
          </a:p>
          <a:p>
            <a:r>
              <a:rPr lang="en-US" sz="1200" dirty="0">
                <a:solidFill>
                  <a:srgbClr val="55565A"/>
                </a:solidFill>
              </a:rPr>
              <a:t>We commit to publish the report on our external website and on (https://www.gov.uk/report-gender-pay-gap-data ) where it will be available to upload for a period of 3 years.</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spTree>
    <p:extLst>
      <p:ext uri="{BB962C8B-B14F-4D97-AF65-F5344CB8AC3E}">
        <p14:creationId xmlns:p14="http://schemas.microsoft.com/office/powerpoint/2010/main" val="476933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Report as at April 2019</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80" y="1834417"/>
            <a:ext cx="3132930" cy="523220"/>
          </a:xfrm>
          <a:prstGeom prst="rect">
            <a:avLst/>
          </a:prstGeom>
          <a:noFill/>
        </p:spPr>
        <p:txBody>
          <a:bodyPr wrap="square" rtlCol="0">
            <a:spAutoFit/>
          </a:bodyPr>
          <a:lstStyle/>
          <a:p>
            <a:r>
              <a:rPr lang="en-US" sz="2800" b="0" dirty="0">
                <a:solidFill>
                  <a:srgbClr val="153961"/>
                </a:solidFill>
              </a:rPr>
              <a:t>Gender Pay Gap %</a:t>
            </a:r>
          </a:p>
        </p:txBody>
      </p:sp>
      <p:sp>
        <p:nvSpPr>
          <p:cNvPr id="7" name="TextBox 6"/>
          <p:cNvSpPr txBox="1"/>
          <p:nvPr/>
        </p:nvSpPr>
        <p:spPr>
          <a:xfrm>
            <a:off x="640080" y="2381119"/>
            <a:ext cx="4667643" cy="461665"/>
          </a:xfrm>
          <a:prstGeom prst="rect">
            <a:avLst/>
          </a:prstGeom>
          <a:noFill/>
        </p:spPr>
        <p:txBody>
          <a:bodyPr wrap="square" rtlCol="0">
            <a:spAutoFit/>
          </a:bodyPr>
          <a:lstStyle/>
          <a:p>
            <a:r>
              <a:rPr lang="en-US" sz="1200" b="0" dirty="0">
                <a:solidFill>
                  <a:srgbClr val="55565A"/>
                </a:solidFill>
              </a:rPr>
              <a:t>Percentage difference between male and female mean and median pay </a:t>
            </a:r>
          </a:p>
          <a:p>
            <a:r>
              <a:rPr lang="en-US" sz="1200" b="0" dirty="0">
                <a:solidFill>
                  <a:srgbClr val="55565A"/>
                </a:solidFill>
              </a:rPr>
              <a:t>for the period. Females make up 20.1% of the total workforce.</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2</a:t>
            </a:r>
          </a:p>
        </p:txBody>
      </p:sp>
      <p:pic>
        <p:nvPicPr>
          <p:cNvPr id="2" name="Picture 1">
            <a:extLst>
              <a:ext uri="{FF2B5EF4-FFF2-40B4-BE49-F238E27FC236}">
                <a16:creationId xmlns:a16="http://schemas.microsoft.com/office/drawing/2014/main" id="{FD7D6EDF-140B-46E7-BCCA-877EE4535FB1}"/>
              </a:ext>
            </a:extLst>
          </p:cNvPr>
          <p:cNvPicPr>
            <a:picLocks noChangeAspect="1"/>
          </p:cNvPicPr>
          <p:nvPr/>
        </p:nvPicPr>
        <p:blipFill rotWithShape="1">
          <a:blip r:embed="rId3"/>
          <a:srcRect l="18552" t="36208" r="32896" b="41452"/>
          <a:stretch/>
        </p:blipFill>
        <p:spPr>
          <a:xfrm>
            <a:off x="743819" y="3208421"/>
            <a:ext cx="8945613" cy="2315351"/>
          </a:xfrm>
          <a:prstGeom prst="rect">
            <a:avLst/>
          </a:prstGeom>
        </p:spPr>
      </p:pic>
    </p:spTree>
    <p:extLst>
      <p:ext uri="{BB962C8B-B14F-4D97-AF65-F5344CB8AC3E}">
        <p14:creationId xmlns:p14="http://schemas.microsoft.com/office/powerpoint/2010/main" val="2604817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Report as at April 2019</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79" y="1834417"/>
            <a:ext cx="3723761" cy="523220"/>
          </a:xfrm>
          <a:prstGeom prst="rect">
            <a:avLst/>
          </a:prstGeom>
          <a:noFill/>
        </p:spPr>
        <p:txBody>
          <a:bodyPr wrap="square" rtlCol="0">
            <a:spAutoFit/>
          </a:bodyPr>
          <a:lstStyle/>
          <a:p>
            <a:r>
              <a:rPr lang="en-US" sz="2800" b="0" dirty="0">
                <a:solidFill>
                  <a:srgbClr val="153961"/>
                </a:solidFill>
              </a:rPr>
              <a:t>Gender Bonus Gap %</a:t>
            </a:r>
          </a:p>
        </p:txBody>
      </p:sp>
      <p:sp>
        <p:nvSpPr>
          <p:cNvPr id="7" name="TextBox 6"/>
          <p:cNvSpPr txBox="1"/>
          <p:nvPr/>
        </p:nvSpPr>
        <p:spPr>
          <a:xfrm>
            <a:off x="640080" y="2381119"/>
            <a:ext cx="4667643" cy="646331"/>
          </a:xfrm>
          <a:prstGeom prst="rect">
            <a:avLst/>
          </a:prstGeom>
          <a:noFill/>
        </p:spPr>
        <p:txBody>
          <a:bodyPr wrap="square" rtlCol="0">
            <a:spAutoFit/>
          </a:bodyPr>
          <a:lstStyle/>
          <a:p>
            <a:r>
              <a:rPr lang="en-US" sz="1200" b="0" dirty="0">
                <a:solidFill>
                  <a:srgbClr val="55565A"/>
                </a:solidFill>
              </a:rPr>
              <a:t>Difference between male and female mean, and median bonus pay </a:t>
            </a:r>
          </a:p>
          <a:p>
            <a:r>
              <a:rPr lang="en-US" sz="1200" b="0" dirty="0">
                <a:solidFill>
                  <a:srgbClr val="55565A"/>
                </a:solidFill>
              </a:rPr>
              <a:t>for the period. </a:t>
            </a:r>
            <a:r>
              <a:rPr lang="en-US" sz="1200" dirty="0">
                <a:solidFill>
                  <a:srgbClr val="55565A"/>
                </a:solidFill>
              </a:rPr>
              <a:t>178</a:t>
            </a:r>
            <a:r>
              <a:rPr lang="en-US" sz="1200" b="0" dirty="0">
                <a:solidFill>
                  <a:srgbClr val="55565A"/>
                </a:solidFill>
              </a:rPr>
              <a:t> females and 724 males received bonus / incentive pay in the period.</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3</a:t>
            </a:r>
          </a:p>
        </p:txBody>
      </p:sp>
      <p:pic>
        <p:nvPicPr>
          <p:cNvPr id="6" name="Picture 5">
            <a:extLst>
              <a:ext uri="{FF2B5EF4-FFF2-40B4-BE49-F238E27FC236}">
                <a16:creationId xmlns:a16="http://schemas.microsoft.com/office/drawing/2014/main" id="{B50DE676-6575-4A7E-9B52-0F92766C8A65}"/>
              </a:ext>
            </a:extLst>
          </p:cNvPr>
          <p:cNvPicPr>
            <a:picLocks noChangeAspect="1"/>
          </p:cNvPicPr>
          <p:nvPr/>
        </p:nvPicPr>
        <p:blipFill rotWithShape="1">
          <a:blip r:embed="rId3"/>
          <a:srcRect l="3653" t="47018" r="47885" b="30256"/>
          <a:stretch/>
        </p:blipFill>
        <p:spPr>
          <a:xfrm>
            <a:off x="1359094" y="3312896"/>
            <a:ext cx="9003323" cy="2374936"/>
          </a:xfrm>
          <a:prstGeom prst="rect">
            <a:avLst/>
          </a:prstGeom>
        </p:spPr>
      </p:pic>
    </p:spTree>
    <p:extLst>
      <p:ext uri="{BB962C8B-B14F-4D97-AF65-F5344CB8AC3E}">
        <p14:creationId xmlns:p14="http://schemas.microsoft.com/office/powerpoint/2010/main" val="2086039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Report as at 5 April 2019</a:t>
            </a:r>
          </a:p>
        </p:txBody>
      </p:sp>
      <p:sp>
        <p:nvSpPr>
          <p:cNvPr id="5" name="TextBox 4"/>
          <p:cNvSpPr txBox="1"/>
          <p:nvPr/>
        </p:nvSpPr>
        <p:spPr>
          <a:xfrm>
            <a:off x="640080" y="1834417"/>
            <a:ext cx="5415280" cy="523220"/>
          </a:xfrm>
          <a:prstGeom prst="rect">
            <a:avLst/>
          </a:prstGeom>
          <a:noFill/>
        </p:spPr>
        <p:txBody>
          <a:bodyPr wrap="square" rtlCol="0">
            <a:spAutoFit/>
          </a:bodyPr>
          <a:lstStyle/>
          <a:p>
            <a:r>
              <a:rPr lang="en-US" sz="2800" b="0" dirty="0">
                <a:solidFill>
                  <a:srgbClr val="153961"/>
                </a:solidFill>
              </a:rPr>
              <a:t>Quartiles %</a:t>
            </a:r>
          </a:p>
        </p:txBody>
      </p:sp>
      <p:sp>
        <p:nvSpPr>
          <p:cNvPr id="7" name="TextBox 6"/>
          <p:cNvSpPr txBox="1"/>
          <p:nvPr/>
        </p:nvSpPr>
        <p:spPr>
          <a:xfrm>
            <a:off x="640080" y="2785677"/>
            <a:ext cx="4097919" cy="830997"/>
          </a:xfrm>
          <a:prstGeom prst="rect">
            <a:avLst/>
          </a:prstGeom>
          <a:noFill/>
        </p:spPr>
        <p:txBody>
          <a:bodyPr wrap="square" rtlCol="0">
            <a:spAutoFit/>
          </a:bodyPr>
          <a:lstStyle/>
          <a:p>
            <a:r>
              <a:rPr lang="en-US" sz="1200" dirty="0">
                <a:solidFill>
                  <a:srgbClr val="55565A"/>
                </a:solidFill>
              </a:rPr>
              <a:t>Proportion of males and females across four equal size </a:t>
            </a:r>
          </a:p>
          <a:p>
            <a:r>
              <a:rPr lang="en-US" sz="1200" dirty="0">
                <a:solidFill>
                  <a:srgbClr val="55565A"/>
                </a:solidFill>
              </a:rPr>
              <a:t>quartiles for the pay period including 5 April 2019. </a:t>
            </a:r>
          </a:p>
          <a:p>
            <a:endParaRPr lang="en-US" sz="1200" b="0" dirty="0">
              <a:solidFill>
                <a:srgbClr val="55565A"/>
              </a:solidFill>
            </a:endParaRPr>
          </a:p>
          <a:p>
            <a:r>
              <a:rPr lang="en-US" sz="1200" b="0" dirty="0">
                <a:solidFill>
                  <a:srgbClr val="55565A"/>
                </a:solidFill>
              </a:rPr>
              <a:t>274 females and 1089 males to</a:t>
            </a:r>
            <a:r>
              <a:rPr lang="en-US" sz="1200" dirty="0">
                <a:solidFill>
                  <a:srgbClr val="55565A"/>
                </a:solidFill>
              </a:rPr>
              <a:t>tal 1363 employees.</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4</a:t>
            </a:r>
          </a:p>
        </p:txBody>
      </p:sp>
      <p:pic>
        <p:nvPicPr>
          <p:cNvPr id="2" name="Picture 1">
            <a:extLst>
              <a:ext uri="{FF2B5EF4-FFF2-40B4-BE49-F238E27FC236}">
                <a16:creationId xmlns:a16="http://schemas.microsoft.com/office/drawing/2014/main" id="{319D9BFD-3E2B-424E-AADB-E66604783D78}"/>
              </a:ext>
            </a:extLst>
          </p:cNvPr>
          <p:cNvPicPr>
            <a:picLocks noChangeAspect="1"/>
          </p:cNvPicPr>
          <p:nvPr/>
        </p:nvPicPr>
        <p:blipFill rotWithShape="1">
          <a:blip r:embed="rId2"/>
          <a:srcRect l="2308" t="29402" r="48269" b="19316"/>
          <a:stretch/>
        </p:blipFill>
        <p:spPr>
          <a:xfrm>
            <a:off x="4635305" y="2016369"/>
            <a:ext cx="6916615" cy="4036936"/>
          </a:xfrm>
          <a:prstGeom prst="rect">
            <a:avLst/>
          </a:prstGeom>
        </p:spPr>
      </p:pic>
    </p:spTree>
    <p:extLst>
      <p:ext uri="{BB962C8B-B14F-4D97-AF65-F5344CB8AC3E}">
        <p14:creationId xmlns:p14="http://schemas.microsoft.com/office/powerpoint/2010/main" val="2506114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Our story …</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80" y="1834417"/>
            <a:ext cx="5415280" cy="523220"/>
          </a:xfrm>
          <a:prstGeom prst="rect">
            <a:avLst/>
          </a:prstGeom>
          <a:noFill/>
        </p:spPr>
        <p:txBody>
          <a:bodyPr wrap="square" rtlCol="0">
            <a:spAutoFit/>
          </a:bodyPr>
          <a:lstStyle/>
          <a:p>
            <a:r>
              <a:rPr lang="en-US" sz="2800" b="0" dirty="0">
                <a:solidFill>
                  <a:srgbClr val="153961"/>
                </a:solidFill>
              </a:rPr>
              <a:t>Why do we have a gender pay gap?</a:t>
            </a:r>
          </a:p>
        </p:txBody>
      </p:sp>
      <p:sp>
        <p:nvSpPr>
          <p:cNvPr id="7" name="TextBox 6"/>
          <p:cNvSpPr txBox="1"/>
          <p:nvPr/>
        </p:nvSpPr>
        <p:spPr>
          <a:xfrm>
            <a:off x="640080" y="2381119"/>
            <a:ext cx="10980566" cy="1754326"/>
          </a:xfrm>
          <a:prstGeom prst="rect">
            <a:avLst/>
          </a:prstGeom>
          <a:noFill/>
        </p:spPr>
        <p:txBody>
          <a:bodyPr wrap="square" rtlCol="0">
            <a:spAutoFit/>
          </a:bodyPr>
          <a:lstStyle/>
          <a:p>
            <a:r>
              <a:rPr lang="en-US" sz="1200" b="0" dirty="0">
                <a:solidFill>
                  <a:srgbClr val="55565A"/>
                </a:solidFill>
              </a:rPr>
              <a:t>The UK’s national gender pay gap is currently 17.3%. NGN compares well to this figure at 14.7%.</a:t>
            </a:r>
          </a:p>
          <a:p>
            <a:endParaRPr lang="en-US" sz="1200" dirty="0">
              <a:solidFill>
                <a:srgbClr val="55565A"/>
              </a:solidFill>
            </a:endParaRPr>
          </a:p>
          <a:p>
            <a:pPr marL="171450" indent="-171450">
              <a:buFont typeface="Arial"/>
              <a:buChar char="•"/>
            </a:pPr>
            <a:r>
              <a:rPr lang="en-US" sz="1200" dirty="0">
                <a:solidFill>
                  <a:srgbClr val="55565A"/>
                </a:solidFill>
              </a:rPr>
              <a:t>NGN's median Gender Pay Gap for 2019 is 14.7 %. This is an increase from April 2018 which was reported at 11.9%. </a:t>
            </a:r>
            <a:endParaRPr lang="en-US" sz="1200" dirty="0">
              <a:solidFill>
                <a:srgbClr val="000000"/>
              </a:solidFill>
              <a:cs typeface="Calibri"/>
            </a:endParaRPr>
          </a:p>
          <a:p>
            <a:pPr marL="171450" indent="-171450">
              <a:buFont typeface="Arial" panose="020B0604020202020204" pitchFamily="34" charset="0"/>
              <a:buChar char="•"/>
            </a:pPr>
            <a:r>
              <a:rPr lang="en-US" sz="1200" dirty="0">
                <a:solidFill>
                  <a:srgbClr val="55565A"/>
                </a:solidFill>
              </a:rPr>
              <a:t>Whilst we have a workforce made up of 79.9% men and 20.1% women, our business is typical of many others in engineering and has historically attracted a higher percentage of males.     </a:t>
            </a:r>
          </a:p>
          <a:p>
            <a:pPr marL="171450" indent="-171450">
              <a:buFont typeface="Arial"/>
              <a:buChar char="•"/>
            </a:pPr>
            <a:r>
              <a:rPr lang="en-GB" sz="1200" dirty="0">
                <a:solidFill>
                  <a:srgbClr val="55565A"/>
                </a:solidFill>
              </a:rPr>
              <a:t>Our analysis shows that there are significantly fewer women in the professional, engineering and senior management levels of the organisation. It is also widely acknowledged that there is a shortage of female students progressing into STEM subjects (Science, Technology, Engineering and Maths) through the formal education system, schools and universities/colleges.</a:t>
            </a:r>
            <a:endParaRPr lang="en-GB" sz="1200" dirty="0">
              <a:solidFill>
                <a:srgbClr val="55565A"/>
              </a:solidFill>
              <a:cs typeface="Calibri"/>
            </a:endParaRPr>
          </a:p>
          <a:p>
            <a:endParaRPr lang="en-US" sz="1200" b="0" dirty="0">
              <a:solidFill>
                <a:srgbClr val="55565A"/>
              </a:solidFill>
            </a:endParaRP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5</a:t>
            </a:r>
          </a:p>
        </p:txBody>
      </p:sp>
      <p:sp>
        <p:nvSpPr>
          <p:cNvPr id="9" name="TextBox 8">
            <a:extLst>
              <a:ext uri="{FF2B5EF4-FFF2-40B4-BE49-F238E27FC236}">
                <a16:creationId xmlns:a16="http://schemas.microsoft.com/office/drawing/2014/main" id="{5C924CE9-E0DA-4954-B8D7-C028BB21A449}"/>
              </a:ext>
            </a:extLst>
          </p:cNvPr>
          <p:cNvSpPr txBox="1"/>
          <p:nvPr/>
        </p:nvSpPr>
        <p:spPr>
          <a:xfrm>
            <a:off x="640080" y="4062499"/>
            <a:ext cx="5415280" cy="523220"/>
          </a:xfrm>
          <a:prstGeom prst="rect">
            <a:avLst/>
          </a:prstGeom>
          <a:noFill/>
        </p:spPr>
        <p:txBody>
          <a:bodyPr wrap="square" rtlCol="0">
            <a:spAutoFit/>
          </a:bodyPr>
          <a:lstStyle/>
          <a:p>
            <a:r>
              <a:rPr lang="en-US" sz="2800" b="0" dirty="0">
                <a:solidFill>
                  <a:srgbClr val="153961"/>
                </a:solidFill>
              </a:rPr>
              <a:t>How we are closing the gap?</a:t>
            </a:r>
          </a:p>
        </p:txBody>
      </p:sp>
      <p:sp>
        <p:nvSpPr>
          <p:cNvPr id="10" name="TextBox 9">
            <a:extLst>
              <a:ext uri="{FF2B5EF4-FFF2-40B4-BE49-F238E27FC236}">
                <a16:creationId xmlns:a16="http://schemas.microsoft.com/office/drawing/2014/main" id="{8C3583D5-3147-4986-8A35-F084165EAA4B}"/>
              </a:ext>
            </a:extLst>
          </p:cNvPr>
          <p:cNvSpPr txBox="1"/>
          <p:nvPr/>
        </p:nvSpPr>
        <p:spPr>
          <a:xfrm>
            <a:off x="640080" y="4843478"/>
            <a:ext cx="10980566" cy="369332"/>
          </a:xfrm>
          <a:prstGeom prst="rect">
            <a:avLst/>
          </a:prstGeom>
          <a:noFill/>
        </p:spPr>
        <p:txBody>
          <a:bodyPr wrap="square" rtlCol="0" anchor="t">
            <a:spAutoFit/>
          </a:bodyPr>
          <a:lstStyle/>
          <a:p>
            <a:r>
              <a:rPr lang="en-GB"/>
              <a:t> </a:t>
            </a:r>
            <a:endParaRPr lang="en-US" sz="1200" b="0" dirty="0">
              <a:solidFill>
                <a:srgbClr val="55565A"/>
              </a:solidFill>
            </a:endParaRPr>
          </a:p>
        </p:txBody>
      </p:sp>
      <p:sp>
        <p:nvSpPr>
          <p:cNvPr id="11" name="TextBox 10">
            <a:extLst>
              <a:ext uri="{FF2B5EF4-FFF2-40B4-BE49-F238E27FC236}">
                <a16:creationId xmlns:a16="http://schemas.microsoft.com/office/drawing/2014/main" id="{A0874BEB-4EA1-488E-9221-25F9F848B2E3}"/>
              </a:ext>
            </a:extLst>
          </p:cNvPr>
          <p:cNvSpPr txBox="1"/>
          <p:nvPr/>
        </p:nvSpPr>
        <p:spPr>
          <a:xfrm>
            <a:off x="640080" y="4568695"/>
            <a:ext cx="10980566" cy="1938992"/>
          </a:xfrm>
          <a:prstGeom prst="rect">
            <a:avLst/>
          </a:prstGeom>
          <a:noFill/>
        </p:spPr>
        <p:txBody>
          <a:bodyPr wrap="square" rtlCol="0" anchor="t">
            <a:spAutoFit/>
          </a:bodyPr>
          <a:lstStyle/>
          <a:p>
            <a:pPr marL="171450" indent="-171450" fontAlgn="base">
              <a:buFont typeface="Arial" panose="020B0604020202020204" pitchFamily="34" charset="0"/>
              <a:buChar char="•"/>
            </a:pPr>
            <a:r>
              <a:rPr lang="en-GB" sz="1200" dirty="0">
                <a:solidFill>
                  <a:srgbClr val="55565A"/>
                </a:solidFill>
              </a:rPr>
              <a:t>Although our industry is traditionally perceived as a male dominated one, we are taking a range of actions to try and close the gender gap, and there is more to do.  Work is being done through </a:t>
            </a:r>
            <a:r>
              <a:rPr lang="en-GB" sz="1200">
                <a:solidFill>
                  <a:srgbClr val="55565A"/>
                </a:solidFill>
              </a:rPr>
              <a:t>schools'</a:t>
            </a:r>
            <a:r>
              <a:rPr lang="en-GB" sz="1200" dirty="0">
                <a:solidFill>
                  <a:srgbClr val="55565A"/>
                </a:solidFill>
              </a:rPr>
              <a:t> engagement to attract more women into our organisation. We are actively engaged with the Energy and Utility Skills Partnership and we have committed to driving our recruitment activities through their site.  This site is designed to target non traditional audiences and attract a different range of potential candidates into our industry.</a:t>
            </a:r>
          </a:p>
          <a:p>
            <a:pPr marL="171450" indent="-171450" fontAlgn="base">
              <a:buFont typeface="Arial" panose="020B0604020202020204" pitchFamily="34" charset="0"/>
              <a:buChar char="•"/>
            </a:pPr>
            <a:r>
              <a:rPr lang="en-GB" sz="1200" dirty="0">
                <a:solidFill>
                  <a:srgbClr val="55565A"/>
                </a:solidFill>
              </a:rPr>
              <a:t>In addition, we have made changes to our advertising for operational recruits to encourage more women to apply.  </a:t>
            </a:r>
          </a:p>
          <a:p>
            <a:pPr marL="171450" indent="-171450" fontAlgn="base">
              <a:buFont typeface="Arial" panose="020B0604020202020204" pitchFamily="34" charset="0"/>
              <a:buChar char="•"/>
            </a:pPr>
            <a:r>
              <a:rPr lang="en-GB" sz="1200" dirty="0">
                <a:solidFill>
                  <a:srgbClr val="55565A"/>
                </a:solidFill>
              </a:rPr>
              <a:t>We continue to provide generous family friendly policies including paid keeping in touch days, six months full maternity pay, and a flexible working policy to encourage more women to join NGN and stay with us.</a:t>
            </a:r>
            <a:endParaRPr lang="en-GB" sz="1200" dirty="0">
              <a:solidFill>
                <a:srgbClr val="55565A"/>
              </a:solidFill>
              <a:cs typeface="Calibri"/>
            </a:endParaRPr>
          </a:p>
          <a:p>
            <a:pPr marL="171450" indent="-171450" fontAlgn="base">
              <a:buFont typeface="Arial" panose="020B0604020202020204" pitchFamily="34" charset="0"/>
              <a:buChar char="•"/>
            </a:pPr>
            <a:r>
              <a:rPr lang="en-GB" sz="1200" dirty="0">
                <a:solidFill>
                  <a:srgbClr val="55565A"/>
                </a:solidFill>
              </a:rPr>
              <a:t>We have seen an increase to our pay gap from 2018 which comes as a result of organisational changes, more recent senior appointments have resulted in more females being appointed and we fully anticipate seeing this increase revert to a decrease in our report next year.</a:t>
            </a:r>
            <a:endParaRPr lang="en-GB" sz="1200" dirty="0">
              <a:solidFill>
                <a:srgbClr val="55565A"/>
              </a:solidFill>
              <a:cs typeface="Calibri"/>
            </a:endParaRPr>
          </a:p>
          <a:p>
            <a:endParaRPr lang="en-US" sz="1200" b="0" dirty="0">
              <a:solidFill>
                <a:schemeClr val="bg1">
                  <a:lumMod val="65000"/>
                </a:schemeClr>
              </a:solidFill>
              <a:cs typeface="Calibri"/>
            </a:endParaRPr>
          </a:p>
        </p:txBody>
      </p:sp>
    </p:spTree>
    <p:extLst>
      <p:ext uri="{BB962C8B-B14F-4D97-AF65-F5344CB8AC3E}">
        <p14:creationId xmlns:p14="http://schemas.microsoft.com/office/powerpoint/2010/main" val="3683026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Declaration</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7" name="TextBox 6"/>
          <p:cNvSpPr txBox="1"/>
          <p:nvPr/>
        </p:nvSpPr>
        <p:spPr>
          <a:xfrm>
            <a:off x="599439" y="2106799"/>
            <a:ext cx="10980566" cy="3600986"/>
          </a:xfrm>
          <a:prstGeom prst="rect">
            <a:avLst/>
          </a:prstGeom>
          <a:noFill/>
        </p:spPr>
        <p:txBody>
          <a:bodyPr wrap="square" rtlCol="0">
            <a:spAutoFit/>
          </a:bodyPr>
          <a:lstStyle/>
          <a:p>
            <a:r>
              <a:rPr lang="en-US" sz="1200" dirty="0">
                <a:solidFill>
                  <a:srgbClr val="55565A"/>
                </a:solidFill>
              </a:rPr>
              <a:t>I confirm that the data contained in this report has been generated by NGN systems; checked and validated as accurate and fully audited.</a:t>
            </a: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r>
              <a:rPr lang="en-US" sz="1200" b="0" dirty="0">
                <a:solidFill>
                  <a:srgbClr val="55565A"/>
                </a:solidFill>
              </a:rPr>
              <a:t>Mark Horsley, CEO, Northern Gas Networks</a:t>
            </a: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r>
              <a:rPr lang="en-US" sz="1200" b="0" dirty="0">
                <a:solidFill>
                  <a:srgbClr val="55565A"/>
                </a:solidFill>
              </a:rPr>
              <a:t>Northern Gas Networks Limited</a:t>
            </a:r>
          </a:p>
          <a:p>
            <a:r>
              <a:rPr lang="en-US" sz="1200" dirty="0">
                <a:solidFill>
                  <a:srgbClr val="55565A"/>
                </a:solidFill>
              </a:rPr>
              <a:t>Registered Office No. 5167070</a:t>
            </a:r>
          </a:p>
          <a:p>
            <a:r>
              <a:rPr lang="en-US" sz="1200" b="0" dirty="0">
                <a:solidFill>
                  <a:srgbClr val="55565A"/>
                </a:solidFill>
              </a:rPr>
              <a:t>Thorpe Park Business Park, Colton, Leeds, LS15 8TU</a:t>
            </a:r>
          </a:p>
          <a:p>
            <a:r>
              <a:rPr lang="en-US" sz="1200" dirty="0">
                <a:solidFill>
                  <a:srgbClr val="55565A"/>
                </a:solidFill>
              </a:rPr>
              <a:t>www.northerngasnetworks.co.uk</a:t>
            </a:r>
            <a:endParaRPr lang="en-US" sz="1200" b="0" dirty="0">
              <a:solidFill>
                <a:srgbClr val="55565A"/>
              </a:solidFill>
            </a:endParaRP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6</a:t>
            </a:r>
          </a:p>
        </p:txBody>
      </p:sp>
      <p:pic>
        <p:nvPicPr>
          <p:cNvPr id="1026" name="Picture 2">
            <a:extLst>
              <a:ext uri="{FF2B5EF4-FFF2-40B4-BE49-F238E27FC236}">
                <a16:creationId xmlns:a16="http://schemas.microsoft.com/office/drawing/2014/main" id="{30705965-4CF8-45CC-BD63-F7F638EA14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439" y="2604453"/>
            <a:ext cx="1876425" cy="714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8495180"/>
      </p:ext>
    </p:extLst>
  </p:cSld>
  <p:clrMapOvr>
    <a:masterClrMapping/>
  </p:clrMapOvr>
</p:sld>
</file>

<file path=ppt/theme/theme1.xml><?xml version="1.0" encoding="utf-8"?>
<a:theme xmlns:a="http://schemas.openxmlformats.org/drawingml/2006/main" name="Custom Design">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E43978E87B9D945B7007978713DBF7B" ma:contentTypeVersion="4" ma:contentTypeDescription="Create a new document." ma:contentTypeScope="" ma:versionID="127fa0f840cf35768a7d8b744329bb56">
  <xsd:schema xmlns:xsd="http://www.w3.org/2001/XMLSchema" xmlns:xs="http://www.w3.org/2001/XMLSchema" xmlns:p="http://schemas.microsoft.com/office/2006/metadata/properties" xmlns:ns2="0e34ef3b-311b-4ad5-a909-9e17998dd2ed" xmlns:ns3="e1ed1424-6a7b-49a1-9416-6d7522b0855a" targetNamespace="http://schemas.microsoft.com/office/2006/metadata/properties" ma:root="true" ma:fieldsID="7652a52db71488d167db43630e323a07" ns2:_="" ns3:_="">
    <xsd:import namespace="0e34ef3b-311b-4ad5-a909-9e17998dd2ed"/>
    <xsd:import namespace="e1ed1424-6a7b-49a1-9416-6d7522b0855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34ef3b-311b-4ad5-a909-9e17998dd2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1ed1424-6a7b-49a1-9416-6d7522b0855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5507848-3EB6-43EF-BCCA-CABD94F9AB28}">
  <ds:schemaRefs>
    <ds:schemaRef ds:uri="http://purl.org/dc/terms/"/>
    <ds:schemaRef ds:uri="http://www.w3.org/XML/1998/namespace"/>
    <ds:schemaRef ds:uri="http://purl.org/dc/dcmitype/"/>
    <ds:schemaRef ds:uri="http://schemas.openxmlformats.org/package/2006/metadata/core-properties"/>
    <ds:schemaRef ds:uri="http://schemas.microsoft.com/office/2006/documentManagement/types"/>
    <ds:schemaRef ds:uri="http://schemas.microsoft.com/office/2006/metadata/properties"/>
    <ds:schemaRef ds:uri="http://schemas.microsoft.com/office/infopath/2007/PartnerControls"/>
    <ds:schemaRef ds:uri="540090d3-e1ac-4571-a9d9-109c53305558"/>
    <ds:schemaRef ds:uri="c73b71df-63e8-4609-990c-116618e5b201"/>
    <ds:schemaRef ds:uri="http://purl.org/dc/elements/1.1/"/>
  </ds:schemaRefs>
</ds:datastoreItem>
</file>

<file path=customXml/itemProps2.xml><?xml version="1.0" encoding="utf-8"?>
<ds:datastoreItem xmlns:ds="http://schemas.openxmlformats.org/officeDocument/2006/customXml" ds:itemID="{290C6F58-B640-41F7-9179-00D52DCAB4B7}">
  <ds:schemaRefs>
    <ds:schemaRef ds:uri="http://schemas.microsoft.com/sharepoint/v3/contenttype/forms"/>
  </ds:schemaRefs>
</ds:datastoreItem>
</file>

<file path=customXml/itemProps3.xml><?xml version="1.0" encoding="utf-8"?>
<ds:datastoreItem xmlns:ds="http://schemas.openxmlformats.org/officeDocument/2006/customXml" ds:itemID="{C039DF83-A502-48F6-93BF-5C89437303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34ef3b-311b-4ad5-a909-9e17998dd2ed"/>
    <ds:schemaRef ds:uri="e1ed1424-6a7b-49a1-9416-6d7522b08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3372</TotalTime>
  <Words>533</Words>
  <Application>Microsoft Office PowerPoint</Application>
  <PresentationFormat>Widescreen</PresentationFormat>
  <Paragraphs>77</Paragraphs>
  <Slides>7</Slides>
  <Notes>2</Notes>
  <HiddenSlides>0</HiddenSlides>
  <MMClips>0</MMClips>
  <ScaleCrop>false</ScaleCrop>
  <HeadingPairs>
    <vt:vector size="4" baseType="variant">
      <vt:variant>
        <vt:lpstr>Theme</vt:lpstr>
      </vt:variant>
      <vt:variant>
        <vt:i4>3</vt:i4>
      </vt:variant>
      <vt:variant>
        <vt:lpstr>Slide Titles</vt:lpstr>
      </vt:variant>
      <vt:variant>
        <vt:i4>7</vt:i4>
      </vt:variant>
    </vt:vector>
  </HeadingPairs>
  <TitlesOfParts>
    <vt:vector size="10" baseType="lpstr">
      <vt:lpstr>Custom Design</vt:lpstr>
      <vt:lpstr>1_Custom Design</vt:lpstr>
      <vt:lpstr>2_Custom Design</vt:lpstr>
      <vt:lpstr>Gender pay report</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Alice Salter</dc:creator>
  <cp:lastModifiedBy>Ruth Randle</cp:lastModifiedBy>
  <cp:revision>27</cp:revision>
  <dcterms:created xsi:type="dcterms:W3CDTF">2017-12-04T14:45:03Z</dcterms:created>
  <dcterms:modified xsi:type="dcterms:W3CDTF">2020-04-07T16:14:39Z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0x0101005E43978E87B9D945B7007978713DBF7B</vt:lpwstr>
  </property>
  <property fmtid="{D5CDD505-2E9C-101B-9397-08002B2CF9AE}" pid="3" name="DLPManualFileClassification">
    <vt:lpwstr>{1A067545-A4E2-4FA1-8094-0D7902669705}</vt:lpwstr>
  </property>
  <property fmtid="{D5CDD505-2E9C-101B-9397-08002B2CF9AE}" pid="4" name="DLPManualFileClassificationLastModifiedBy">
    <vt:lpwstr>NGNTP\kwatson</vt:lpwstr>
  </property>
  <property fmtid="{D5CDD505-2E9C-101B-9397-08002B2CF9AE}" pid="5" name="DLPManualFileClassificationLastModificationDate">
    <vt:lpwstr>1544782954</vt:lpwstr>
  </property>
  <property fmtid="{D5CDD505-2E9C-101B-9397-08002B2CF9AE}" pid="6" name="DLPManualFileClassificationVersion">
    <vt:lpwstr>11.0.300.84</vt:lpwstr>
  </property>
</Properties>
</file>